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295" r:id="rId15"/>
    <p:sldId id="300" r:id="rId16"/>
    <p:sldId id="302" r:id="rId17"/>
    <p:sldId id="301" r:id="rId18"/>
    <p:sldId id="287" r:id="rId19"/>
  </p:sldIdLst>
  <p:sldSz cx="9144000" cy="6858000" type="screen4x3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5286E"/>
    <a:srgbClr val="FFFFFF"/>
    <a:srgbClr val="0E3B6E"/>
    <a:srgbClr val="005187"/>
    <a:srgbClr val="00423C"/>
    <a:srgbClr val="0E61AA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14657DE-5357-5DAB-18C3-A2C28DE381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463" y="469900"/>
            <a:ext cx="5772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Commandant Defensie Helikopter Commando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84EC151-D9D8-3CA4-3024-A1D7B2A930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3" y="120650"/>
            <a:ext cx="2949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09FC89D-6E56-FFE6-373F-66A7FC4494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5463" y="9445625"/>
            <a:ext cx="59229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F5C89474-B9DC-61E7-1B3A-EAB7795E80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07163" y="9445625"/>
            <a:ext cx="225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defRPr sz="1000">
                <a:latin typeface="Arial" panose="020B0604020202020204" pitchFamily="34" charset="0"/>
              </a:defRPr>
            </a:lvl1pPr>
          </a:lstStyle>
          <a:p>
            <a:fld id="{6763E8EA-9B0D-4201-8FB0-EC43217E3A89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44038" name="RubriceringEnMerking2">
            <a:extLst>
              <a:ext uri="{FF2B5EF4-FFF2-40B4-BE49-F238E27FC236}">
                <a16:creationId xmlns:a16="http://schemas.microsoft.com/office/drawing/2014/main" id="{5BB5D965-EB03-8ACE-6FEE-596D8DFD79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614863" y="2943225"/>
            <a:ext cx="40179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44039" name="RubriceringEnMerking">
            <a:extLst>
              <a:ext uri="{FF2B5EF4-FFF2-40B4-BE49-F238E27FC236}">
                <a16:creationId xmlns:a16="http://schemas.microsoft.com/office/drawing/2014/main" id="{684652DD-ACBB-BABD-ACF0-F946166B864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613275" y="6891338"/>
            <a:ext cx="40179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F563FE2-2CF9-E82C-0EDB-6F81BEC315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463" y="473075"/>
            <a:ext cx="57721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Commandant Defensie Helikopter Commando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504FDED-7DD9-F66F-9362-D33B582FE8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3875" y="120650"/>
            <a:ext cx="29495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9033453-C722-CF52-38DD-22F5121927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7188" y="984250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35041FF-6C02-F29E-3225-416F15072D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5463" y="4903788"/>
            <a:ext cx="4648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het opmaakprofiel van de modeltekst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853E394-836A-F450-ABDC-53B864EC71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3875" y="9445625"/>
            <a:ext cx="5999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87239E4-AC5B-8C81-1AA3-DB59991B2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08750" y="9445625"/>
            <a:ext cx="227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defRPr sz="1000">
                <a:latin typeface="Arial" panose="020B0604020202020204" pitchFamily="34" charset="0"/>
              </a:defRPr>
            </a:lvl1pPr>
          </a:lstStyle>
          <a:p>
            <a:fld id="{52B90BD0-2713-445A-9A5F-F758B6D379B8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34824" name="RubriceringEnMerking2">
            <a:extLst>
              <a:ext uri="{FF2B5EF4-FFF2-40B4-BE49-F238E27FC236}">
                <a16:creationId xmlns:a16="http://schemas.microsoft.com/office/drawing/2014/main" id="{A4B3AB3D-30BF-A2B6-A94F-3A2002C04A6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614863" y="2943225"/>
            <a:ext cx="40179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4825" name="RubriceringEnMerking">
            <a:extLst>
              <a:ext uri="{FF2B5EF4-FFF2-40B4-BE49-F238E27FC236}">
                <a16:creationId xmlns:a16="http://schemas.microsoft.com/office/drawing/2014/main" id="{DDCD166A-BFE5-8F56-26BF-831C6A1D4DC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613275" y="6891338"/>
            <a:ext cx="40179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sz="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06FA044-3C66-5453-A8EE-A3A345EA58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08AB3C48-3A53-97ED-3180-43263160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6148" name="Tijdelijke aanduiding voor datum 3">
            <a:extLst>
              <a:ext uri="{FF2B5EF4-FFF2-40B4-BE49-F238E27FC236}">
                <a16:creationId xmlns:a16="http://schemas.microsoft.com/office/drawing/2014/main" id="{0076DE8A-FB32-C86B-7E6A-24D21D323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6149" name="Tijdelijke aanduiding voor voettekst 4">
            <a:extLst>
              <a:ext uri="{FF2B5EF4-FFF2-40B4-BE49-F238E27FC236}">
                <a16:creationId xmlns:a16="http://schemas.microsoft.com/office/drawing/2014/main" id="{A8D6E007-5125-968B-056D-3BE15ED59A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6150" name="Tijdelijke aanduiding voor dianummer 5">
            <a:extLst>
              <a:ext uri="{FF2B5EF4-FFF2-40B4-BE49-F238E27FC236}">
                <a16:creationId xmlns:a16="http://schemas.microsoft.com/office/drawing/2014/main" id="{D9AA6557-BDE0-E395-6C14-1FB9CC42C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ABF2A00-1D8F-4E7B-967B-74D41F37ECD1}" type="slidenum">
              <a:rPr lang="en-US" altLang="nl-NL" sz="1000">
                <a:latin typeface="Arial" panose="020B0604020202020204" pitchFamily="34" charset="0"/>
              </a:rPr>
              <a:pPr/>
              <a:t>1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CF176AD6-CB12-3A36-DB0F-E8E869822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41261468-CEED-6D09-2551-A2483186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Laagvliegen en zeker bij duisternis is met de huidige dreiging in de wereld weer extreem belangrijk geworden.</a:t>
            </a:r>
          </a:p>
        </p:txBody>
      </p:sp>
      <p:sp>
        <p:nvSpPr>
          <p:cNvPr id="24580" name="Tijdelijke aanduiding voor datum 3">
            <a:extLst>
              <a:ext uri="{FF2B5EF4-FFF2-40B4-BE49-F238E27FC236}">
                <a16:creationId xmlns:a16="http://schemas.microsoft.com/office/drawing/2014/main" id="{3B737652-BAFD-08CF-7A07-998191A3A6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24581" name="Tijdelijke aanduiding voor voettekst 4">
            <a:extLst>
              <a:ext uri="{FF2B5EF4-FFF2-40B4-BE49-F238E27FC236}">
                <a16:creationId xmlns:a16="http://schemas.microsoft.com/office/drawing/2014/main" id="{816D31C7-34D5-32CD-A222-CB87F1CB0F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24582" name="Tijdelijke aanduiding voor dianummer 5">
            <a:extLst>
              <a:ext uri="{FF2B5EF4-FFF2-40B4-BE49-F238E27FC236}">
                <a16:creationId xmlns:a16="http://schemas.microsoft.com/office/drawing/2014/main" id="{72612309-4FEF-5CB3-E6FE-515522817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0B24D56-2492-472E-B6C8-2107A168E7E7}" type="slidenum">
              <a:rPr lang="en-US" altLang="nl-NL" sz="1000">
                <a:latin typeface="Arial" panose="020B0604020202020204" pitchFamily="34" charset="0"/>
              </a:rPr>
              <a:pPr/>
              <a:t>10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0EF44952-B955-6A76-5B2F-BBA4121283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06E2940A-F113-F563-ADCA-09DDE6F8B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Voor al deze taken/ missies moeten we trainen.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In Nederland hebben we de volgende mogelijkheden:</a:t>
            </a:r>
          </a:p>
          <a:p>
            <a:r>
              <a:rPr lang="nl-NL" altLang="nl-NL">
                <a:latin typeface="Arial" panose="020B0604020202020204" pitchFamily="34" charset="0"/>
              </a:rPr>
              <a:t>Algemeen laag in heel Nederland (45m)</a:t>
            </a:r>
          </a:p>
          <a:p>
            <a:r>
              <a:rPr lang="nl-NL" altLang="nl-NL">
                <a:latin typeface="Arial" panose="020B0604020202020204" pitchFamily="34" charset="0"/>
              </a:rPr>
              <a:t>Sluipvliegen in de laagvlieggebieden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Naast de mogelijkheden in Nederland waarbij we het geluid zoveel mogelijk proberen te verspreiden hebben we oefeningen in het buitenland (inclusief ft Hood)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Vanwege vliegafstand veelvuldig gebruik Midden en Zuid Nederland om zoveel mogelijk trainingswaarde te hebben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NB Falcon Autumn in 2019 (?) vanaf Deelen en missies naar het Noord, oost en midden van Nederland.</a:t>
            </a:r>
          </a:p>
          <a:p>
            <a:r>
              <a:rPr lang="nl-NL" altLang="nl-NL">
                <a:latin typeface="Arial" panose="020B0604020202020204" pitchFamily="34" charset="0"/>
              </a:rPr>
              <a:t>In 2022 vanaf de Peel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NB Link naar filmpje waarom we laag moeten vliegen</a:t>
            </a:r>
          </a:p>
        </p:txBody>
      </p:sp>
      <p:sp>
        <p:nvSpPr>
          <p:cNvPr id="26628" name="Tijdelijke aanduiding voor datum 3">
            <a:extLst>
              <a:ext uri="{FF2B5EF4-FFF2-40B4-BE49-F238E27FC236}">
                <a16:creationId xmlns:a16="http://schemas.microsoft.com/office/drawing/2014/main" id="{DC5CE27E-981D-8BE8-E9F3-E195FB95D8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26629" name="Tijdelijke aanduiding voor voettekst 4">
            <a:extLst>
              <a:ext uri="{FF2B5EF4-FFF2-40B4-BE49-F238E27FC236}">
                <a16:creationId xmlns:a16="http://schemas.microsoft.com/office/drawing/2014/main" id="{00A85DE8-8F03-CF79-876C-D5C18D6EB4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26630" name="Tijdelijke aanduiding voor dianummer 5">
            <a:extLst>
              <a:ext uri="{FF2B5EF4-FFF2-40B4-BE49-F238E27FC236}">
                <a16:creationId xmlns:a16="http://schemas.microsoft.com/office/drawing/2014/main" id="{9FDFFFDD-EE88-6607-B283-6AA688AF6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48AF2CF-8721-40CC-8F2A-534C33358C02}" type="slidenum">
              <a:rPr lang="en-US" altLang="nl-NL" sz="1000">
                <a:latin typeface="Arial" panose="020B0604020202020204" pitchFamily="34" charset="0"/>
              </a:rPr>
              <a:pPr/>
              <a:t>11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7E287DDE-3FD6-3BA9-0EBB-08F2958A7F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9C6E7157-145C-BE06-3D35-57F02BBC6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Naast Maas Waal ligt GLV5 het dichtste bij Gilze Rijen</a:t>
            </a:r>
          </a:p>
        </p:txBody>
      </p:sp>
      <p:sp>
        <p:nvSpPr>
          <p:cNvPr id="28676" name="Tijdelijke aanduiding voor datum 3">
            <a:extLst>
              <a:ext uri="{FF2B5EF4-FFF2-40B4-BE49-F238E27FC236}">
                <a16:creationId xmlns:a16="http://schemas.microsoft.com/office/drawing/2014/main" id="{EEADC51C-86A2-75F4-EB07-0ABFF6C02C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28677" name="Tijdelijke aanduiding voor voettekst 4">
            <a:extLst>
              <a:ext uri="{FF2B5EF4-FFF2-40B4-BE49-F238E27FC236}">
                <a16:creationId xmlns:a16="http://schemas.microsoft.com/office/drawing/2014/main" id="{7944055E-3158-EDC5-C8CD-2194762797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28678" name="Tijdelijke aanduiding voor dianummer 5">
            <a:extLst>
              <a:ext uri="{FF2B5EF4-FFF2-40B4-BE49-F238E27FC236}">
                <a16:creationId xmlns:a16="http://schemas.microsoft.com/office/drawing/2014/main" id="{E3D56889-8057-0220-77E8-F37531813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A25A8CF-92C1-4A20-B53D-D81EEA36C589}" type="slidenum">
              <a:rPr lang="en-US" altLang="nl-NL" sz="1000">
                <a:latin typeface="Arial" panose="020B0604020202020204" pitchFamily="34" charset="0"/>
              </a:rPr>
              <a:pPr/>
              <a:t>12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>
            <a:extLst>
              <a:ext uri="{FF2B5EF4-FFF2-40B4-BE49-F238E27FC236}">
                <a16:creationId xmlns:a16="http://schemas.microsoft.com/office/drawing/2014/main" id="{1150AAAF-9BFC-C046-E800-E226F3954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>
            <a:extLst>
              <a:ext uri="{FF2B5EF4-FFF2-40B4-BE49-F238E27FC236}">
                <a16:creationId xmlns:a16="http://schemas.microsoft.com/office/drawing/2014/main" id="{F5E71F0F-E563-3DB6-EC6E-D99519CB2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Verplichte route voor VFR verkeer.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Met H-LVL EHV is eind 2018 afgesproken dat ook de heli’s dit moeten vliegen (uitzonderingen igv slecht weer etc daargelaten).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Aanpassen route Haghorst.</a:t>
            </a:r>
          </a:p>
          <a:p>
            <a:r>
              <a:rPr lang="nl-NL" altLang="nl-NL">
                <a:latin typeface="Arial" panose="020B0604020202020204" pitchFamily="34" charset="0"/>
              </a:rPr>
              <a:t>Haghorst in COVM Gilze Rijen</a:t>
            </a:r>
          </a:p>
          <a:p>
            <a:r>
              <a:rPr lang="nl-NL" altLang="nl-NL">
                <a:latin typeface="Arial" panose="020B0604020202020204" pitchFamily="34" charset="0"/>
              </a:rPr>
              <a:t>Landgoed Baest en natuurbegraafplaats</a:t>
            </a:r>
          </a:p>
          <a:p>
            <a:r>
              <a:rPr lang="nl-NL" altLang="nl-NL">
                <a:latin typeface="Arial" panose="020B0604020202020204" pitchFamily="34" charset="0"/>
              </a:rPr>
              <a:t>Begraafplaats Wintelre</a:t>
            </a:r>
          </a:p>
        </p:txBody>
      </p:sp>
      <p:sp>
        <p:nvSpPr>
          <p:cNvPr id="30724" name="Tijdelijke aanduiding voor datum 3">
            <a:extLst>
              <a:ext uri="{FF2B5EF4-FFF2-40B4-BE49-F238E27FC236}">
                <a16:creationId xmlns:a16="http://schemas.microsoft.com/office/drawing/2014/main" id="{D729E181-61DB-9A15-DF01-3FB53CCB2B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30725" name="Tijdelijke aanduiding voor voettekst 4">
            <a:extLst>
              <a:ext uri="{FF2B5EF4-FFF2-40B4-BE49-F238E27FC236}">
                <a16:creationId xmlns:a16="http://schemas.microsoft.com/office/drawing/2014/main" id="{7DBAF3B3-B3AE-555E-1E78-BA9A7A5C22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30726" name="Tijdelijke aanduiding voor dianummer 5">
            <a:extLst>
              <a:ext uri="{FF2B5EF4-FFF2-40B4-BE49-F238E27FC236}">
                <a16:creationId xmlns:a16="http://schemas.microsoft.com/office/drawing/2014/main" id="{02088174-DAE6-0367-A647-DA7436522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52349E7-4414-4E32-AAB9-1EB30FA97170}" type="slidenum">
              <a:rPr lang="en-US" altLang="nl-NL" sz="1000">
                <a:latin typeface="Arial" panose="020B0604020202020204" pitchFamily="34" charset="0"/>
              </a:rPr>
              <a:pPr/>
              <a:t>13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FE19997B-877F-74F8-B15E-22957D108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4A705C41-83B8-CB14-C5FA-992FA6F8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Inzoomen op de GLV5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Technische training </a:t>
            </a:r>
          </a:p>
          <a:p>
            <a:r>
              <a:rPr lang="nl-NL" altLang="nl-NL">
                <a:latin typeface="Arial" panose="020B0604020202020204" pitchFamily="34" charset="0"/>
              </a:rPr>
              <a:t>	NOE </a:t>
            </a:r>
          </a:p>
          <a:p>
            <a:r>
              <a:rPr lang="nl-NL" altLang="nl-NL">
                <a:latin typeface="Arial" panose="020B0604020202020204" pitchFamily="34" charset="0"/>
              </a:rPr>
              <a:t>	AAH (handvaardighei)</a:t>
            </a:r>
          </a:p>
          <a:p>
            <a:r>
              <a:rPr lang="nl-NL" altLang="nl-NL">
                <a:latin typeface="Arial" panose="020B0604020202020204" pitchFamily="34" charset="0"/>
              </a:rPr>
              <a:t>	landen in een confined/ omgeven omgeving</a:t>
            </a:r>
          </a:p>
          <a:p>
            <a:r>
              <a:rPr lang="nl-NL" altLang="nl-NL">
                <a:latin typeface="Arial" panose="020B0604020202020204" pitchFamily="34" charset="0"/>
              </a:rPr>
              <a:t>	Brouwn out</a:t>
            </a:r>
          </a:p>
          <a:p>
            <a:r>
              <a:rPr lang="nl-NL" altLang="nl-NL">
                <a:latin typeface="Arial" panose="020B0604020202020204" pitchFamily="34" charset="0"/>
              </a:rPr>
              <a:t>Tactisch training (zowel laag als hoog) met en zonder partner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NB afspraken met Manege in Noorden (IJslandse paarden vs kampioenschappen)</a:t>
            </a:r>
          </a:p>
        </p:txBody>
      </p:sp>
      <p:sp>
        <p:nvSpPr>
          <p:cNvPr id="32772" name="Tijdelijke aanduiding voor datum 3">
            <a:extLst>
              <a:ext uri="{FF2B5EF4-FFF2-40B4-BE49-F238E27FC236}">
                <a16:creationId xmlns:a16="http://schemas.microsoft.com/office/drawing/2014/main" id="{CA393F18-A35C-46EE-FBA7-EABF74EEA0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32773" name="Tijdelijke aanduiding voor voettekst 4">
            <a:extLst>
              <a:ext uri="{FF2B5EF4-FFF2-40B4-BE49-F238E27FC236}">
                <a16:creationId xmlns:a16="http://schemas.microsoft.com/office/drawing/2014/main" id="{58143536-B514-D4CC-D7A9-3276B68E92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32774" name="Tijdelijke aanduiding voor dianummer 5">
            <a:extLst>
              <a:ext uri="{FF2B5EF4-FFF2-40B4-BE49-F238E27FC236}">
                <a16:creationId xmlns:a16="http://schemas.microsoft.com/office/drawing/2014/main" id="{298BFFEE-B106-9881-22DF-02BE18DB2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5FC202A-C2F4-4488-A4B0-4A4DCE56471A}" type="slidenum">
              <a:rPr lang="en-US" altLang="nl-NL" sz="1000">
                <a:latin typeface="Arial" panose="020B0604020202020204" pitchFamily="34" charset="0"/>
              </a:rPr>
              <a:pPr/>
              <a:t>14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893780F5-8B49-94B3-E958-4791BB65E2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B7623EB4-219A-2075-4C8D-05FE5845D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Doel van deze presentatie is om iedereen op hetzelfde kennisniveau te hebben zodat duidelijk is wat wij wel en niet doen in de Oirschotse Heide</a:t>
            </a:r>
          </a:p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8196" name="Tijdelijke aanduiding voor datum 3">
            <a:extLst>
              <a:ext uri="{FF2B5EF4-FFF2-40B4-BE49-F238E27FC236}">
                <a16:creationId xmlns:a16="http://schemas.microsoft.com/office/drawing/2014/main" id="{AC4ECCF6-C110-18C2-3AAC-0BCEDD35BD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8197" name="Tijdelijke aanduiding voor voettekst 4">
            <a:extLst>
              <a:ext uri="{FF2B5EF4-FFF2-40B4-BE49-F238E27FC236}">
                <a16:creationId xmlns:a16="http://schemas.microsoft.com/office/drawing/2014/main" id="{9A721015-52BF-1DC8-80B9-18FD1BB919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8198" name="Tijdelijke aanduiding voor dianummer 5">
            <a:extLst>
              <a:ext uri="{FF2B5EF4-FFF2-40B4-BE49-F238E27FC236}">
                <a16:creationId xmlns:a16="http://schemas.microsoft.com/office/drawing/2014/main" id="{4655A7BA-262B-3070-C040-7EF6205FA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407739-7985-4A28-835A-8AAAF5057DAD}" type="slidenum">
              <a:rPr lang="en-US" altLang="nl-NL" sz="1000">
                <a:latin typeface="Arial" panose="020B0604020202020204" pitchFamily="34" charset="0"/>
              </a:rPr>
              <a:pPr/>
              <a:t>2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34B09DBB-FEF8-C9E7-EFE1-34E0DAC91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56E454A9-18B3-1788-DEE3-5AE724BF4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>
                <a:latin typeface="Arial" panose="020B0604020202020204" pitchFamily="34" charset="0"/>
              </a:rPr>
              <a:t>Aantallen per 2022</a:t>
            </a:r>
          </a:p>
          <a:p>
            <a:endParaRPr lang="en-US" altLang="nl-NL">
              <a:latin typeface="Arial" panose="020B0604020202020204" pitchFamily="34" charset="0"/>
            </a:endParaRPr>
          </a:p>
          <a:p>
            <a:r>
              <a:rPr lang="en-US" altLang="nl-NL" b="1">
                <a:latin typeface="Arial" panose="020B0604020202020204" pitchFamily="34" charset="0"/>
              </a:rPr>
              <a:t>Wie zijn wij??</a:t>
            </a:r>
          </a:p>
          <a:p>
            <a:endParaRPr lang="en-US" altLang="nl-NL">
              <a:latin typeface="Arial" panose="020B0604020202020204" pitchFamily="34" charset="0"/>
            </a:endParaRPr>
          </a:p>
          <a:p>
            <a:r>
              <a:rPr lang="en-US" altLang="nl-NL">
                <a:latin typeface="Arial" panose="020B0604020202020204" pitchFamily="34" charset="0"/>
              </a:rPr>
              <a:t>Joint = meerdere krijgsmachtdelen</a:t>
            </a:r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0244" name="Tijdelijke aanduiding voor datum 3">
            <a:extLst>
              <a:ext uri="{FF2B5EF4-FFF2-40B4-BE49-F238E27FC236}">
                <a16:creationId xmlns:a16="http://schemas.microsoft.com/office/drawing/2014/main" id="{E570D9A6-43F4-BE66-A8EB-9A5ABAAD04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10245" name="Tijdelijke aanduiding voor voettekst 4">
            <a:extLst>
              <a:ext uri="{FF2B5EF4-FFF2-40B4-BE49-F238E27FC236}">
                <a16:creationId xmlns:a16="http://schemas.microsoft.com/office/drawing/2014/main" id="{A4F7C059-6AE1-612C-DC53-9D1953B082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10246" name="Tijdelijke aanduiding voor dianummer 5">
            <a:extLst>
              <a:ext uri="{FF2B5EF4-FFF2-40B4-BE49-F238E27FC236}">
                <a16:creationId xmlns:a16="http://schemas.microsoft.com/office/drawing/2014/main" id="{9DF24659-9F2E-572D-A062-387189C45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D484BA7-0543-456E-80A2-8984769A8670}" type="slidenum">
              <a:rPr lang="en-US" altLang="nl-NL" sz="1000">
                <a:latin typeface="Arial" panose="020B0604020202020204" pitchFamily="34" charset="0"/>
              </a:rPr>
              <a:pPr/>
              <a:t>3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08AEECA6-666D-1707-1994-FCDDF84B23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B4EF2A29-8B63-BF62-E4A1-401FBA8FD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Gilze Rijen: Landhelikopters (Cougar ook maritiem, toekomst SOF)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De Kooy : Maritiem en de zee op/ opwerken naar amfibisch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Deelen: Tbv samenwerking 11 LMB uit Schaarsbergen (TH’s) en spreiding vliegbewegingen tbv geluidsbelasting</a:t>
            </a:r>
          </a:p>
          <a:p>
            <a:r>
              <a:rPr lang="en-US" altLang="nl-NL" b="1">
                <a:latin typeface="Arial" panose="020B0604020202020204" pitchFamily="34" charset="0"/>
              </a:rPr>
              <a:t>NB Geen faciliteiten op DLN</a:t>
            </a:r>
          </a:p>
          <a:p>
            <a:r>
              <a:rPr lang="en-US" altLang="nl-NL" b="1">
                <a:latin typeface="Arial" panose="020B0604020202020204" pitchFamily="34" charset="0"/>
              </a:rPr>
              <a:t>Vliegtijd 2x 25 min &gt; geen trainingswaarde</a:t>
            </a:r>
          </a:p>
          <a:p>
            <a:r>
              <a:rPr lang="en-US" altLang="nl-NL" b="1">
                <a:latin typeface="Arial" panose="020B0604020202020204" pitchFamily="34" charset="0"/>
              </a:rPr>
              <a:t>Politieke keuze geweest om DLN af te stoten als basis.</a:t>
            </a:r>
            <a:endParaRPr lang="nl-NL" altLang="nl-NL" b="1">
              <a:latin typeface="Arial" panose="020B0604020202020204" pitchFamily="34" charset="0"/>
            </a:endParaRP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Ft Hood (USA/ TX): Initiële tactische training + jaarlijkse training van de vluchten ism 11 LMB (Ft Hood tbv mogelijkheden tactisch, laagvliegen en schieten)</a:t>
            </a:r>
          </a:p>
          <a:p>
            <a:r>
              <a:rPr lang="nl-NL" altLang="nl-NL">
                <a:latin typeface="Arial" panose="020B0604020202020204" pitchFamily="34" charset="0"/>
              </a:rPr>
              <a:t>Trainingsgebied vele malen groter dan Nederland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NB Transitie ChInook &gt; CAAS</a:t>
            </a:r>
          </a:p>
          <a:p>
            <a:r>
              <a:rPr lang="nl-NL" altLang="nl-NL">
                <a:latin typeface="Arial" panose="020B0604020202020204" pitchFamily="34" charset="0"/>
              </a:rPr>
              <a:t>Transitie Apache E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2292" name="Tijdelijke aanduiding voor datum 3">
            <a:extLst>
              <a:ext uri="{FF2B5EF4-FFF2-40B4-BE49-F238E27FC236}">
                <a16:creationId xmlns:a16="http://schemas.microsoft.com/office/drawing/2014/main" id="{18A2D97D-EE3E-FFDF-F49A-44D0CC3EA9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12293" name="Tijdelijke aanduiding voor voettekst 4">
            <a:extLst>
              <a:ext uri="{FF2B5EF4-FFF2-40B4-BE49-F238E27FC236}">
                <a16:creationId xmlns:a16="http://schemas.microsoft.com/office/drawing/2014/main" id="{C4CD0004-6485-A647-1E2B-6420046690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12294" name="Tijdelijke aanduiding voor dianummer 5">
            <a:extLst>
              <a:ext uri="{FF2B5EF4-FFF2-40B4-BE49-F238E27FC236}">
                <a16:creationId xmlns:a16="http://schemas.microsoft.com/office/drawing/2014/main" id="{F110B3B5-443F-2C40-7AC7-7905F1920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07ED62F-76EE-4472-8D9D-B728A837D6EC}" type="slidenum">
              <a:rPr lang="en-US" altLang="nl-NL" sz="1000">
                <a:latin typeface="Arial" panose="020B0604020202020204" pitchFamily="34" charset="0"/>
              </a:rPr>
              <a:pPr/>
              <a:t>4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0980B9C-DF8F-9603-11A9-5C7E7C8BC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0AAA443-AF2F-E9CE-15AB-68861F72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b="1">
                <a:latin typeface="Arial" panose="020B0604020202020204" pitchFamily="34" charset="0"/>
              </a:rPr>
              <a:t>Wat doen wij??</a:t>
            </a:r>
          </a:p>
          <a:p>
            <a:endParaRPr lang="nl-NL" altLang="nl-NL" b="1">
              <a:latin typeface="Arial" panose="020B0604020202020204" pitchFamily="34" charset="0"/>
            </a:endParaRPr>
          </a:p>
          <a:p>
            <a:r>
              <a:rPr lang="nl-NL" altLang="nl-NL" b="1">
                <a:latin typeface="Arial" panose="020B0604020202020204" pitchFamily="34" charset="0"/>
              </a:rPr>
              <a:t>Mission statement</a:t>
            </a:r>
          </a:p>
          <a:p>
            <a:r>
              <a:rPr lang="nl-NL" altLang="nl-NL">
                <a:latin typeface="Arial" panose="020B0604020202020204" pitchFamily="34" charset="0"/>
              </a:rPr>
              <a:t>Het Defensie Helikopter Commando is </a:t>
            </a:r>
            <a:r>
              <a:rPr lang="nl-NL" altLang="nl-NL" b="1">
                <a:latin typeface="Arial" panose="020B0604020202020204" pitchFamily="34" charset="0"/>
              </a:rPr>
              <a:t>dé leverancier van helikoptercapaciteit</a:t>
            </a:r>
          </a:p>
          <a:p>
            <a:r>
              <a:rPr lang="nl-NL" altLang="nl-NL" b="1">
                <a:latin typeface="Arial" panose="020B0604020202020204" pitchFamily="34" charset="0"/>
              </a:rPr>
              <a:t>voor Defensie.</a:t>
            </a:r>
            <a:r>
              <a:rPr lang="nl-NL" altLang="nl-NL">
                <a:latin typeface="Arial" panose="020B0604020202020204" pitchFamily="34" charset="0"/>
              </a:rPr>
              <a:t> Daarmee draagt het DHC bij aan het uitvoeren van</a:t>
            </a:r>
          </a:p>
          <a:p>
            <a:r>
              <a:rPr lang="nl-NL" altLang="nl-NL">
                <a:latin typeface="Arial" panose="020B0604020202020204" pitchFamily="34" charset="0"/>
              </a:rPr>
              <a:t>Defensietaken, waar en wanneer dat van ons wordt verlangd, veilig, </a:t>
            </a:r>
            <a:r>
              <a:rPr lang="nl-NL" altLang="nl-NL" b="1" u="sng">
                <a:latin typeface="Arial" panose="020B0604020202020204" pitchFamily="34" charset="0"/>
              </a:rPr>
              <a:t>rond</a:t>
            </a:r>
          </a:p>
          <a:p>
            <a:r>
              <a:rPr lang="nl-NL" altLang="nl-NL" b="1" u="sng">
                <a:latin typeface="Arial" panose="020B0604020202020204" pitchFamily="34" charset="0"/>
              </a:rPr>
              <a:t>de klok en wereldwijd.</a:t>
            </a:r>
            <a:r>
              <a:rPr lang="nl-NL" altLang="nl-NL">
                <a:latin typeface="Arial" panose="020B0604020202020204" pitchFamily="34" charset="0"/>
              </a:rPr>
              <a:t> Het DHC levert daartoe gemotiveerd personeel,</a:t>
            </a:r>
          </a:p>
          <a:p>
            <a:r>
              <a:rPr lang="nl-NL" altLang="nl-NL">
                <a:latin typeface="Arial" panose="020B0604020202020204" pitchFamily="34" charset="0"/>
              </a:rPr>
              <a:t>doeltreffende producten, luchtwaardig materieel, kennis van zaken en</a:t>
            </a:r>
          </a:p>
          <a:p>
            <a:r>
              <a:rPr lang="nl-NL" altLang="nl-NL">
                <a:latin typeface="Arial" panose="020B0604020202020204" pitchFamily="34" charset="0"/>
              </a:rPr>
              <a:t>goede ondersteuning.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1 van de hoofdtaken van Defensie is NatOps: Orde en veiligheid in eigen land.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Voorbeelden Nationale veiligheid:</a:t>
            </a:r>
          </a:p>
          <a:p>
            <a:r>
              <a:rPr lang="nl-NL" altLang="nl-NL">
                <a:latin typeface="Arial" panose="020B0604020202020204" pitchFamily="34" charset="0"/>
              </a:rPr>
              <a:t>Beveiliging vanaf Valkenburg tijdens de NSS (Nation Security Seminar) en bij de G20</a:t>
            </a:r>
          </a:p>
          <a:p>
            <a:r>
              <a:rPr lang="nl-NL" altLang="nl-NL">
                <a:latin typeface="Arial" panose="020B0604020202020204" pitchFamily="34" charset="0"/>
              </a:rPr>
              <a:t>Bezoek van Bush bij Margraven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Brandbestrijding &gt; FBO = Fire bucket Operations</a:t>
            </a:r>
          </a:p>
          <a:p>
            <a:r>
              <a:rPr lang="nl-NL" altLang="nl-NL">
                <a:latin typeface="Arial" panose="020B0604020202020204" pitchFamily="34" charset="0"/>
              </a:rPr>
              <a:t>Enkele jaren geleden zeer actueel met 8 inzetten en ca 2 miljoen liter water gedropt</a:t>
            </a:r>
          </a:p>
          <a:p>
            <a:r>
              <a:rPr lang="nl-NL" altLang="nl-NL">
                <a:latin typeface="Arial" panose="020B0604020202020204" pitchFamily="34" charset="0"/>
              </a:rPr>
              <a:t>Dit jaar 2x bij Brouwersdam en vorige week bij de Peel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Ondersteuning politie met heli’s &gt; vb bankovervallers in Dorst (1997)</a:t>
            </a:r>
          </a:p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54597B5E-4332-D555-DF07-93A37A973C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14341" name="Footer Placeholder 4">
            <a:extLst>
              <a:ext uri="{FF2B5EF4-FFF2-40B4-BE49-F238E27FC236}">
                <a16:creationId xmlns:a16="http://schemas.microsoft.com/office/drawing/2014/main" id="{E9E045D1-ED1D-574D-9A1D-30CE356352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D8580BBA-2169-3D4C-04E4-D463B7D65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08458CF-CBD6-42EE-B610-FEE908C11455}" type="slidenum">
              <a:rPr lang="en-US" altLang="nl-NL" sz="1000">
                <a:latin typeface="Arial" panose="020B0604020202020204" pitchFamily="34" charset="0"/>
              </a:rPr>
              <a:pPr/>
              <a:t>5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E6C3D4F-0C44-5B0D-96DB-18486A6E53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8688054-B573-66EC-D11C-409449AA6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Met de NH90 maken van foto’s van buitenlandse schepen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Opsporen van onderzeeërs, drugstransporten….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(Daadwerkelijke inzet in Caribisch gebied.)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Oostzee &gt; SNMG Fotograferen Russische schepen</a:t>
            </a:r>
          </a:p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DC819B95-C01A-AC6D-B4EA-FE3FF2FD4E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7A00EECF-F88E-292E-9D4A-149C2A2BF7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3D28517E-FD6C-3BF4-E323-87AE075D7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DDA6547-8ABD-49D3-8CCA-294E046737B8}" type="slidenum">
              <a:rPr lang="en-US" altLang="nl-NL" sz="1000">
                <a:latin typeface="Arial" panose="020B0604020202020204" pitchFamily="34" charset="0"/>
              </a:rPr>
              <a:pPr/>
              <a:t>6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C743277B-3C00-9B31-2869-590E62DAA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FADB5EA2-8120-A977-29AF-2AF2BB4C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Intern: manschappen en ladingen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Extern: onder de helikopter (underslung) (voertuigen/ netten/ containers)</a:t>
            </a:r>
          </a:p>
          <a:p>
            <a:r>
              <a:rPr lang="nl-NL" altLang="nl-NL">
                <a:latin typeface="Arial" panose="020B0604020202020204" pitchFamily="34" charset="0"/>
              </a:rPr>
              <a:t>Cougar max 1/ CH max 3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Dit moeten we kunnen op alle denkbare locaties:</a:t>
            </a:r>
          </a:p>
          <a:p>
            <a:r>
              <a:rPr lang="nl-NL" altLang="nl-NL">
                <a:latin typeface="Arial" panose="020B0604020202020204" pitchFamily="34" charset="0"/>
              </a:rPr>
              <a:t>Koud/ Warm</a:t>
            </a:r>
          </a:p>
          <a:p>
            <a:r>
              <a:rPr lang="nl-NL" altLang="nl-NL">
                <a:latin typeface="Arial" panose="020B0604020202020204" pitchFamily="34" charset="0"/>
              </a:rPr>
              <a:t>Bergen</a:t>
            </a:r>
          </a:p>
          <a:p>
            <a:r>
              <a:rPr lang="nl-NL" altLang="nl-NL">
                <a:latin typeface="Arial" panose="020B0604020202020204" pitchFamily="34" charset="0"/>
              </a:rPr>
              <a:t>Woestijn</a:t>
            </a:r>
          </a:p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8436" name="Tijdelijke aanduiding voor datum 3">
            <a:extLst>
              <a:ext uri="{FF2B5EF4-FFF2-40B4-BE49-F238E27FC236}">
                <a16:creationId xmlns:a16="http://schemas.microsoft.com/office/drawing/2014/main" id="{9C027457-3860-4C4A-9BAE-B641652E9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18437" name="Tijdelijke aanduiding voor voettekst 4">
            <a:extLst>
              <a:ext uri="{FF2B5EF4-FFF2-40B4-BE49-F238E27FC236}">
                <a16:creationId xmlns:a16="http://schemas.microsoft.com/office/drawing/2014/main" id="{85038501-7A8B-DE16-9B51-15AD8A7CE4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18438" name="Tijdelijke aanduiding voor dianummer 5">
            <a:extLst>
              <a:ext uri="{FF2B5EF4-FFF2-40B4-BE49-F238E27FC236}">
                <a16:creationId xmlns:a16="http://schemas.microsoft.com/office/drawing/2014/main" id="{536AA36B-58F7-3093-8C2A-71243B244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0843F40-0043-4DDA-ABF1-6BF1407DD124}" type="slidenum">
              <a:rPr lang="en-US" altLang="nl-NL" sz="1000">
                <a:latin typeface="Arial" panose="020B0604020202020204" pitchFamily="34" charset="0"/>
              </a:rPr>
              <a:pPr/>
              <a:t>7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90257DC-36FF-39FF-DD52-37AE5CD085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E3345E3-FE51-1356-F7BF-419C8110A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Voorbeelden:</a:t>
            </a:r>
          </a:p>
          <a:p>
            <a:r>
              <a:rPr lang="nl-NL" altLang="nl-NL">
                <a:latin typeface="Arial" panose="020B0604020202020204" pitchFamily="34" charset="0"/>
              </a:rPr>
              <a:t>Aanvallen tijdens golfoorlog: uitschakelen van tanks/ radarsystemen in Irak (laag bij nacht)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Verkenning: ogen voor mensen op de grond/ waar zit nog vijand/ hoe loopt een route en is die veilig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Beveiliging: grondconvooyen of transporthelikopters (tijdens de vlucht en de landing/ pick-up)</a:t>
            </a:r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804FE316-3FC2-478A-1E59-FE4FE00662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D139AC84-9FF1-B101-AAB4-B32F0FCEA1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9B231185-75B6-A086-AEF1-F6ED3D7D5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2D30723-D2BD-4D3B-943E-EE31ED0136D0}" type="slidenum">
              <a:rPr lang="en-US" altLang="nl-NL" sz="1000">
                <a:latin typeface="Arial" panose="020B0604020202020204" pitchFamily="34" charset="0"/>
              </a:rPr>
              <a:pPr/>
              <a:t>8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762B9200-78CC-4B01-5576-CF844DC1F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C2287AA9-2715-FC1F-9A88-C36CB52D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b="1">
                <a:latin typeface="Arial" panose="020B0604020202020204" pitchFamily="34" charset="0"/>
              </a:rPr>
              <a:t>Waar en waarom doen we dit?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Taken die we in de volgende situaties/ missies hebben uitgevoerd: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Missie laatste 18 jaar</a:t>
            </a:r>
          </a:p>
          <a:p>
            <a:r>
              <a:rPr lang="nl-NL" altLang="nl-NL">
                <a:latin typeface="Arial" panose="020B0604020202020204" pitchFamily="34" charset="0"/>
              </a:rPr>
              <a:t>SFIR: 2004-2005</a:t>
            </a:r>
          </a:p>
          <a:p>
            <a:r>
              <a:rPr lang="nl-NL" altLang="nl-NL">
                <a:latin typeface="Arial" panose="020B0604020202020204" pitchFamily="34" charset="0"/>
              </a:rPr>
              <a:t>ISAF: 2006-2010</a:t>
            </a:r>
          </a:p>
          <a:p>
            <a:r>
              <a:rPr lang="nl-NL" altLang="nl-NL">
                <a:latin typeface="Arial" panose="020B0604020202020204" pitchFamily="34" charset="0"/>
              </a:rPr>
              <a:t>Minusma: 2014-2017</a:t>
            </a:r>
          </a:p>
          <a:p>
            <a:r>
              <a:rPr lang="nl-NL" altLang="nl-NL">
                <a:latin typeface="Arial" panose="020B0604020202020204" pitchFamily="34" charset="0"/>
              </a:rPr>
              <a:t>SSCG: Continu (Drugs) (Stations Schip Caribisch Gebied)</a:t>
            </a:r>
          </a:p>
          <a:p>
            <a:r>
              <a:rPr lang="nl-NL" altLang="nl-NL">
                <a:latin typeface="Arial" panose="020B0604020202020204" pitchFamily="34" charset="0"/>
              </a:rPr>
              <a:t>Atalanta/ Ocean shield: Bijna continu (Piraterij)</a:t>
            </a:r>
          </a:p>
          <a:p>
            <a:r>
              <a:rPr lang="nl-NL" altLang="nl-NL">
                <a:latin typeface="Arial" panose="020B0604020202020204" pitchFamily="34" charset="0"/>
              </a:rPr>
              <a:t>SNMG:</a:t>
            </a:r>
          </a:p>
          <a:p>
            <a:r>
              <a:rPr lang="nl-NL" altLang="nl-NL">
                <a:latin typeface="Arial" panose="020B0604020202020204" pitchFamily="34" charset="0"/>
              </a:rPr>
              <a:t>Middellandse zee: regelmatig  (vluchtelingen)</a:t>
            </a:r>
          </a:p>
          <a:p>
            <a:r>
              <a:rPr lang="nl-NL" altLang="nl-NL">
                <a:latin typeface="Arial" panose="020B0604020202020204" pitchFamily="34" charset="0"/>
              </a:rPr>
              <a:t>Oostzee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Eigen ervaringen:</a:t>
            </a:r>
          </a:p>
          <a:p>
            <a:r>
              <a:rPr lang="nl-NL" altLang="nl-NL">
                <a:latin typeface="Arial" panose="020B0604020202020204" pitchFamily="34" charset="0"/>
              </a:rPr>
              <a:t>Irak: beveiliging grondconvooyen (afhankelijk van eigen beschermingsmiddelen werd dit hoog/ laag uitgevoerd)/ Verkenning van grenzen met SA</a:t>
            </a:r>
          </a:p>
          <a:p>
            <a:r>
              <a:rPr lang="nl-NL" altLang="nl-NL">
                <a:latin typeface="Arial" panose="020B0604020202020204" pitchFamily="34" charset="0"/>
              </a:rPr>
              <a:t>Afghanistan: Ogen/ oren voor grondtroepen/ verkenningen (vb low level rivier)/ QRF</a:t>
            </a:r>
          </a:p>
          <a:p>
            <a:r>
              <a:rPr lang="nl-NL" altLang="nl-NL">
                <a:latin typeface="Arial" panose="020B0604020202020204" pitchFamily="34" charset="0"/>
              </a:rPr>
              <a:t>Mali: Verkenningen/ aanleveren beeldmateriaal om te zien of afspraken worden nageleefd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 b="1">
                <a:solidFill>
                  <a:srgbClr val="FF0000"/>
                </a:solidFill>
                <a:latin typeface="Arial" panose="020B0604020202020204" pitchFamily="34" charset="0"/>
              </a:rPr>
              <a:t>Overgang naar Hoofdtaak DHC en lokaal vliegen op Gilze Rijen!!</a:t>
            </a:r>
          </a:p>
        </p:txBody>
      </p:sp>
      <p:sp>
        <p:nvSpPr>
          <p:cNvPr id="22532" name="Tijdelijke aanduiding voor datum 3">
            <a:extLst>
              <a:ext uri="{FF2B5EF4-FFF2-40B4-BE49-F238E27FC236}">
                <a16:creationId xmlns:a16="http://schemas.microsoft.com/office/drawing/2014/main" id="{4C203F1D-DA29-0217-C8A5-D88853586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sz="800">
              <a:latin typeface="Arial" panose="020B0604020202020204" pitchFamily="34" charset="0"/>
            </a:endParaRPr>
          </a:p>
        </p:txBody>
      </p:sp>
      <p:sp>
        <p:nvSpPr>
          <p:cNvPr id="22533" name="Tijdelijke aanduiding voor voettekst 4">
            <a:extLst>
              <a:ext uri="{FF2B5EF4-FFF2-40B4-BE49-F238E27FC236}">
                <a16:creationId xmlns:a16="http://schemas.microsoft.com/office/drawing/2014/main" id="{03D7876C-7834-B823-697C-9B5DDE3EA5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nl-NL" sz="1000">
                <a:latin typeface="Arial" panose="020B0604020202020204" pitchFamily="34" charset="0"/>
              </a:rPr>
              <a:t>Eventuele voettekst</a:t>
            </a:r>
          </a:p>
        </p:txBody>
      </p:sp>
      <p:sp>
        <p:nvSpPr>
          <p:cNvPr id="22534" name="Tijdelijke aanduiding voor dianummer 5">
            <a:extLst>
              <a:ext uri="{FF2B5EF4-FFF2-40B4-BE49-F238E27FC236}">
                <a16:creationId xmlns:a16="http://schemas.microsoft.com/office/drawing/2014/main" id="{C681D18A-7C55-8E39-FC20-E3759A058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34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680D972-F019-451A-B17D-3D0896810B08}" type="slidenum">
              <a:rPr lang="en-US" altLang="nl-NL" sz="1000">
                <a:latin typeface="Arial" panose="020B0604020202020204" pitchFamily="34" charset="0"/>
              </a:rPr>
              <a:pPr/>
              <a:t>9</a:t>
            </a:fld>
            <a:endParaRPr lang="en-US" altLang="nl-NL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to" descr="DHC Formatie 02a.jpg">
            <a:extLst>
              <a:ext uri="{FF2B5EF4-FFF2-40B4-BE49-F238E27FC236}">
                <a16:creationId xmlns:a16="http://schemas.microsoft.com/office/drawing/2014/main" id="{26850382-E497-F82B-5C13-12A4B9D74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89">
            <a:extLst>
              <a:ext uri="{FF2B5EF4-FFF2-40B4-BE49-F238E27FC236}">
                <a16:creationId xmlns:a16="http://schemas.microsoft.com/office/drawing/2014/main" id="{AEA70BEC-E7A7-6860-636E-B34E3A404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051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nl-NL" altLang="nl-NL" sz="2600">
              <a:solidFill>
                <a:schemeClr val="bg1"/>
              </a:solidFill>
            </a:endParaRPr>
          </a:p>
        </p:txBody>
      </p:sp>
      <p:sp>
        <p:nvSpPr>
          <p:cNvPr id="4" name="Rectangle 157">
            <a:extLst>
              <a:ext uri="{FF2B5EF4-FFF2-40B4-BE49-F238E27FC236}">
                <a16:creationId xmlns:a16="http://schemas.microsoft.com/office/drawing/2014/main" id="{FDAFFA96-5877-DC8E-D2BA-21297D5B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altLang="nl-NL" sz="2600">
              <a:solidFill>
                <a:schemeClr val="bg1"/>
              </a:solidFill>
            </a:endParaRPr>
          </a:p>
        </p:txBody>
      </p:sp>
      <p:sp>
        <p:nvSpPr>
          <p:cNvPr id="5" name="shpDatum">
            <a:extLst>
              <a:ext uri="{FF2B5EF4-FFF2-40B4-BE49-F238E27FC236}">
                <a16:creationId xmlns:a16="http://schemas.microsoft.com/office/drawing/2014/main" id="{A1CE2E4D-9AD3-F6B5-FA75-8946643B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6524625"/>
            <a:ext cx="2235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altLang="nl-NL" sz="1100">
              <a:solidFill>
                <a:schemeClr val="bg1"/>
              </a:solidFill>
            </a:endParaRPr>
          </a:p>
        </p:txBody>
      </p:sp>
      <p:sp>
        <p:nvSpPr>
          <p:cNvPr id="6" name="ZwarteBalk" hidden="1">
            <a:extLst>
              <a:ext uri="{FF2B5EF4-FFF2-40B4-BE49-F238E27FC236}">
                <a16:creationId xmlns:a16="http://schemas.microsoft.com/office/drawing/2014/main" id="{0B4BB20D-AF51-3A18-2290-4C6DC324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nl-NL" altLang="nl-NL"/>
          </a:p>
        </p:txBody>
      </p:sp>
      <p:sp>
        <p:nvSpPr>
          <p:cNvPr id="7" name="ZwarteB" hidden="1">
            <a:extLst>
              <a:ext uri="{FF2B5EF4-FFF2-40B4-BE49-F238E27FC236}">
                <a16:creationId xmlns:a16="http://schemas.microsoft.com/office/drawing/2014/main" id="{1E7A353F-677C-441E-BC30-C1FA9DD8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588" y="0"/>
            <a:ext cx="252412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nl-NL" altLang="nl-NL"/>
          </a:p>
        </p:txBody>
      </p:sp>
      <p:sp>
        <p:nvSpPr>
          <p:cNvPr id="8" name="RubriceringEnMerking">
            <a:extLst>
              <a:ext uri="{FF2B5EF4-FFF2-40B4-BE49-F238E27FC236}">
                <a16:creationId xmlns:a16="http://schemas.microsoft.com/office/drawing/2014/main" id="{74379A61-9B40-B71E-D15F-62FEC646D8E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altLang="nl-NL" sz="1100" b="1">
              <a:solidFill>
                <a:schemeClr val="bg1"/>
              </a:solidFill>
            </a:endParaRPr>
          </a:p>
        </p:txBody>
      </p:sp>
      <p:pic>
        <p:nvPicPr>
          <p:cNvPr id="9" name="LogoLucht" descr="K_Luchtmacht_Logo_NL">
            <a:extLst>
              <a:ext uri="{FF2B5EF4-FFF2-40B4-BE49-F238E27FC236}">
                <a16:creationId xmlns:a16="http://schemas.microsoft.com/office/drawing/2014/main" id="{F8A4589F-D8A4-58E1-C6CF-7F61D5F1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fdeling">
            <a:extLst>
              <a:ext uri="{FF2B5EF4-FFF2-40B4-BE49-F238E27FC236}">
                <a16:creationId xmlns:a16="http://schemas.microsoft.com/office/drawing/2014/main" id="{583C0757-CB12-1599-8882-2A4E3C26A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61038"/>
            <a:ext cx="38862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nl-NL" altLang="nl-NL" sz="1800">
              <a:latin typeface="Arial" charset="0"/>
            </a:endParaRPr>
          </a:p>
        </p:txBody>
      </p:sp>
      <p:sp>
        <p:nvSpPr>
          <p:cNvPr id="11" name="Auteur">
            <a:extLst>
              <a:ext uri="{FF2B5EF4-FFF2-40B4-BE49-F238E27FC236}">
                <a16:creationId xmlns:a16="http://schemas.microsoft.com/office/drawing/2014/main" id="{9116C4B4-E772-425E-CADA-23EC4CDAD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964238"/>
            <a:ext cx="38862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1100">
                <a:solidFill>
                  <a:schemeClr val="bg1"/>
                </a:solidFill>
              </a:rPr>
              <a:t>Majoor Guusje van Vuure, Hoofd IPC OPS</a:t>
            </a:r>
            <a:endParaRPr lang="nl-NL" altLang="nl-NL" sz="1800">
              <a:latin typeface="Arial" charset="0"/>
            </a:endParaRPr>
          </a:p>
        </p:txBody>
      </p:sp>
      <p:sp>
        <p:nvSpPr>
          <p:cNvPr id="12" name="RvEBenaming">
            <a:extLst>
              <a:ext uri="{FF2B5EF4-FFF2-40B4-BE49-F238E27FC236}">
                <a16:creationId xmlns:a16="http://schemas.microsoft.com/office/drawing/2014/main" id="{F525B0FB-F3C3-4192-5FC5-6ACF70FF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400675"/>
            <a:ext cx="38877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 anchor="b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nl-NL" altLang="nl-NL" sz="1800">
              <a:latin typeface="Arial" charset="0"/>
            </a:endParaRPr>
          </a:p>
        </p:txBody>
      </p:sp>
      <p:sp>
        <p:nvSpPr>
          <p:cNvPr id="13" name="RveBenaming" hidden="1">
            <a:extLst>
              <a:ext uri="{FF2B5EF4-FFF2-40B4-BE49-F238E27FC236}">
                <a16:creationId xmlns:a16="http://schemas.microsoft.com/office/drawing/2014/main" id="{7FF9C2D6-89D3-90F6-43E3-52E483C269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2363" y="5386388"/>
            <a:ext cx="38877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 anchor="b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Organisatie</a:t>
            </a:r>
          </a:p>
        </p:txBody>
      </p:sp>
      <p:sp>
        <p:nvSpPr>
          <p:cNvPr id="14" name="Afdeling" hidden="1">
            <a:extLst>
              <a:ext uri="{FF2B5EF4-FFF2-40B4-BE49-F238E27FC236}">
                <a16:creationId xmlns:a16="http://schemas.microsoft.com/office/drawing/2014/main" id="{AF4B811F-A41C-4599-DB39-D202B10F11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Bedrijfsbureau Faciliteiten &amp; Ondersteuning</a:t>
            </a:r>
          </a:p>
        </p:txBody>
      </p:sp>
      <p:sp>
        <p:nvSpPr>
          <p:cNvPr id="15" name="Auteur" hidden="1">
            <a:extLst>
              <a:ext uri="{FF2B5EF4-FFF2-40B4-BE49-F238E27FC236}">
                <a16:creationId xmlns:a16="http://schemas.microsoft.com/office/drawing/2014/main" id="{18575187-A30F-8B9E-7541-271BC9C72A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2363" y="5949950"/>
            <a:ext cx="3886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Kapitein S.C.G. van Eekelen</a:t>
            </a:r>
          </a:p>
        </p:txBody>
      </p:sp>
      <p:sp>
        <p:nvSpPr>
          <p:cNvPr id="16" name="Functie" hidden="1">
            <a:extLst>
              <a:ext uri="{FF2B5EF4-FFF2-40B4-BE49-F238E27FC236}">
                <a16:creationId xmlns:a16="http://schemas.microsoft.com/office/drawing/2014/main" id="{2C6745EE-F6FC-216A-B6E8-D1BC64AAD7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2363" y="6164263"/>
            <a:ext cx="38862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HBB-F&amp;O</a:t>
            </a:r>
          </a:p>
        </p:txBody>
      </p:sp>
      <p:sp>
        <p:nvSpPr>
          <p:cNvPr id="7370" name="Rectangle 202"/>
          <p:cNvSpPr>
            <a:spLocks noGrp="1" noChangeArrowheads="1"/>
          </p:cNvSpPr>
          <p:nvPr>
            <p:ph type="ctrTitle"/>
          </p:nvPr>
        </p:nvSpPr>
        <p:spPr>
          <a:xfrm>
            <a:off x="4933950" y="1714488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371" name="Rectangle 203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95576"/>
            <a:ext cx="3598863" cy="2448000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7084135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9628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7045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3323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359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4843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3442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7753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4481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5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1726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304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>
            <a:extLst>
              <a:ext uri="{FF2B5EF4-FFF2-40B4-BE49-F238E27FC236}">
                <a16:creationId xmlns:a16="http://schemas.microsoft.com/office/drawing/2014/main" id="{C5DEF4BA-D866-92BD-C51C-FA503096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0518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>
            <a:extLst>
              <a:ext uri="{FF2B5EF4-FFF2-40B4-BE49-F238E27FC236}">
                <a16:creationId xmlns:a16="http://schemas.microsoft.com/office/drawing/2014/main" id="{94AE996B-F1FE-3ACB-DCF8-551B57A54587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het opmaakprofiel van de modeltekst te bewerken</a:t>
            </a:r>
          </a:p>
          <a:p>
            <a:pPr lvl="1"/>
            <a:r>
              <a:rPr lang="en-US" altLang="nl-NL"/>
              <a:t> </a:t>
            </a:r>
          </a:p>
          <a:p>
            <a:pPr lvl="2"/>
            <a:r>
              <a:rPr lang="en-US" altLang="nl-NL"/>
              <a:t> </a:t>
            </a:r>
          </a:p>
          <a:p>
            <a:pPr lvl="3"/>
            <a:r>
              <a:rPr lang="en-US" altLang="nl-NL"/>
              <a:t> </a:t>
            </a:r>
          </a:p>
          <a:p>
            <a:pPr lvl="4"/>
            <a:r>
              <a:rPr lang="en-US" altLang="nl-NL"/>
              <a:t> </a:t>
            </a:r>
          </a:p>
        </p:txBody>
      </p:sp>
      <p:sp>
        <p:nvSpPr>
          <p:cNvPr id="1028" name="shpTekst">
            <a:extLst>
              <a:ext uri="{FF2B5EF4-FFF2-40B4-BE49-F238E27FC236}">
                <a16:creationId xmlns:a16="http://schemas.microsoft.com/office/drawing/2014/main" id="{00E8A6CB-14EF-71B9-7C7C-57DA03B4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0518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>
            <a:extLst>
              <a:ext uri="{FF2B5EF4-FFF2-40B4-BE49-F238E27FC236}">
                <a16:creationId xmlns:a16="http://schemas.microsoft.com/office/drawing/2014/main" id="{B24CFB34-99B9-C645-18EB-9620DFD73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altLang="nl-NL"/>
          </a:p>
        </p:txBody>
      </p:sp>
      <p:sp>
        <p:nvSpPr>
          <p:cNvPr id="1030" name="shpKleurvlakBoven">
            <a:extLst>
              <a:ext uri="{FF2B5EF4-FFF2-40B4-BE49-F238E27FC236}">
                <a16:creationId xmlns:a16="http://schemas.microsoft.com/office/drawing/2014/main" id="{269C997B-A9C1-A17D-5CEA-F8D62CE2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6308725"/>
            <a:ext cx="41640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nl-NL" sz="1100">
                <a:solidFill>
                  <a:schemeClr val="bg1"/>
                </a:solidFill>
                <a:cs typeface="Arial" charset="0"/>
              </a:rPr>
              <a:t>Koninklijke Luchtmacht</a:t>
            </a:r>
            <a:endParaRPr lang="nl-NL" altLang="nl-NL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shpBeeldmerk">
            <a:extLst>
              <a:ext uri="{FF2B5EF4-FFF2-40B4-BE49-F238E27FC236}">
                <a16:creationId xmlns:a16="http://schemas.microsoft.com/office/drawing/2014/main" id="{FEACC7D8-0F8A-528A-46E4-96EB71709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D64C4CE-F157-4900-9EBC-AE0548F87BCD}" type="slidenum">
              <a:rPr lang="nl-NL" altLang="nl-NL" sz="1000">
                <a:solidFill>
                  <a:schemeClr val="bg1"/>
                </a:solidFill>
                <a:cs typeface="Arial" panose="020B0604020202020204" pitchFamily="34" charset="0"/>
              </a:rPr>
              <a:pPr/>
              <a:t>‹nr.›</a:t>
            </a:fld>
            <a:endParaRPr lang="nl-NL" altLang="nl-NL" sz="1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32" name="TitelSlide2">
            <a:extLst>
              <a:ext uri="{FF2B5EF4-FFF2-40B4-BE49-F238E27FC236}">
                <a16:creationId xmlns:a16="http://schemas.microsoft.com/office/drawing/2014/main" id="{C83AB944-AB08-1893-8F7D-EF6F6956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524625"/>
            <a:ext cx="28082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altLang="nl-NL" sz="1100">
                <a:solidFill>
                  <a:schemeClr val="bg1"/>
                </a:solidFill>
              </a:rPr>
              <a:t>Defensie Helikopter Commando</a:t>
            </a:r>
          </a:p>
        </p:txBody>
      </p:sp>
      <p:sp>
        <p:nvSpPr>
          <p:cNvPr id="1033" name="ZwarteBalk" hidden="1">
            <a:extLst>
              <a:ext uri="{FF2B5EF4-FFF2-40B4-BE49-F238E27FC236}">
                <a16:creationId xmlns:a16="http://schemas.microsoft.com/office/drawing/2014/main" id="{136CCC11-F47F-0A2D-8681-12625BB2A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nl-NL" altLang="nl-NL"/>
          </a:p>
        </p:txBody>
      </p:sp>
      <p:sp>
        <p:nvSpPr>
          <p:cNvPr id="1034" name="ZwarteB" hidden="1">
            <a:extLst>
              <a:ext uri="{FF2B5EF4-FFF2-40B4-BE49-F238E27FC236}">
                <a16:creationId xmlns:a16="http://schemas.microsoft.com/office/drawing/2014/main" id="{9EF43603-C00F-FF66-BF2D-1111E5032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588" y="0"/>
            <a:ext cx="252412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nl-NL" altLang="nl-NL"/>
          </a:p>
        </p:txBody>
      </p:sp>
      <p:sp>
        <p:nvSpPr>
          <p:cNvPr id="1035" name="RubriceringEnMerking">
            <a:extLst>
              <a:ext uri="{FF2B5EF4-FFF2-40B4-BE49-F238E27FC236}">
                <a16:creationId xmlns:a16="http://schemas.microsoft.com/office/drawing/2014/main" id="{0BE73BA4-AE78-52B6-9F5B-B5B9AB22B0B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altLang="nl-NL" sz="1100" b="1">
              <a:solidFill>
                <a:schemeClr val="bg1"/>
              </a:solidFill>
            </a:endParaRPr>
          </a:p>
        </p:txBody>
      </p:sp>
      <p:pic>
        <p:nvPicPr>
          <p:cNvPr id="1036" name="LogoLucht" descr="K_Luchtmacht_Logo_Powerpoint_pos">
            <a:extLst>
              <a:ext uri="{FF2B5EF4-FFF2-40B4-BE49-F238E27FC236}">
                <a16:creationId xmlns:a16="http://schemas.microsoft.com/office/drawing/2014/main" id="{3DF332AA-AF56-33E8-649B-8606C7485AC4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shpDatum">
            <a:extLst>
              <a:ext uri="{FF2B5EF4-FFF2-40B4-BE49-F238E27FC236}">
                <a16:creationId xmlns:a16="http://schemas.microsoft.com/office/drawing/2014/main" id="{912FE012-5A42-BECB-5377-0023D623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6519863"/>
            <a:ext cx="165893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altLang="nl-NL" sz="11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500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algn="l" rtl="0" eaLnBrk="0" fontAlgn="base" hangingPunct="0">
        <a:spcBef>
          <a:spcPct val="5000"/>
        </a:spcBef>
        <a:spcAft>
          <a:spcPct val="0"/>
        </a:spcAft>
        <a:buFont typeface="Verdana" panose="020B0604030504040204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anose="020B0604030504040204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algn="l" rtl="0" eaLnBrk="0" fontAlgn="base" hangingPunct="0">
        <a:spcBef>
          <a:spcPct val="5000"/>
        </a:spcBef>
        <a:spcAft>
          <a:spcPct val="0"/>
        </a:spcAft>
        <a:buFont typeface="Verdana" panose="020B0604030504040204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clips/FBO.mp4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clips/Apache-gevechtshelikopters%20en%20Chinook-transporthelis%20deden%2025%20jaar%20dienst%20in%20Mali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pTitel">
            <a:extLst>
              <a:ext uri="{FF2B5EF4-FFF2-40B4-BE49-F238E27FC236}">
                <a16:creationId xmlns:a16="http://schemas.microsoft.com/office/drawing/2014/main" id="{973A3360-03AD-3A07-D74C-961462E87E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33950" y="1196975"/>
            <a:ext cx="4462463" cy="646113"/>
          </a:xfrm>
        </p:spPr>
        <p:txBody>
          <a:bodyPr/>
          <a:lstStyle/>
          <a:p>
            <a:r>
              <a:rPr lang="nl-NL" altLang="nl-NL" sz="1800" b="1"/>
              <a:t>Defensie Helikopter Commando</a:t>
            </a:r>
          </a:p>
        </p:txBody>
      </p:sp>
      <p:sp>
        <p:nvSpPr>
          <p:cNvPr id="5123" name="shpTekst">
            <a:extLst>
              <a:ext uri="{FF2B5EF4-FFF2-40B4-BE49-F238E27FC236}">
                <a16:creationId xmlns:a16="http://schemas.microsoft.com/office/drawing/2014/main" id="{829DFC6C-FE74-3354-8427-AEF4C2A906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95588"/>
            <a:ext cx="3598863" cy="2447925"/>
          </a:xfrm>
        </p:spPr>
        <p:txBody>
          <a:bodyPr/>
          <a:lstStyle/>
          <a:p>
            <a:r>
              <a:rPr lang="nl-NL" altLang="nl-NL" i="1"/>
              <a:t>Helikopter</a:t>
            </a:r>
          </a:p>
          <a:p>
            <a:r>
              <a:rPr lang="nl-NL" altLang="nl-NL" i="1"/>
              <a:t>vliegbewegingen </a:t>
            </a:r>
          </a:p>
          <a:p>
            <a:r>
              <a:rPr lang="nl-NL" altLang="nl-NL" i="1"/>
              <a:t>in de GLV5</a:t>
            </a:r>
          </a:p>
        </p:txBody>
      </p:sp>
      <p:pic>
        <p:nvPicPr>
          <p:cNvPr id="5124" name="Afbeelding 1">
            <a:extLst>
              <a:ext uri="{FF2B5EF4-FFF2-40B4-BE49-F238E27FC236}">
                <a16:creationId xmlns:a16="http://schemas.microsoft.com/office/drawing/2014/main" id="{9DDFADC2-3A12-1F4C-66ED-B9E6A963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57041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667633CD-2567-C14D-0A6E-F02464374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Hoofdtaak DHC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D18BDAB-6EF3-583D-0806-09E871603324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990725"/>
            <a:ext cx="7772400" cy="4246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err="1"/>
              <a:t>Mensen</a:t>
            </a:r>
            <a:r>
              <a:rPr lang="en-US" altLang="nl-NL"/>
              <a:t> en </a:t>
            </a:r>
            <a:r>
              <a:rPr lang="en-US" altLang="nl-NL" err="1"/>
              <a:t>middelen</a:t>
            </a:r>
            <a:r>
              <a:rPr lang="en-US" altLang="nl-NL"/>
              <a:t> </a:t>
            </a:r>
            <a:r>
              <a:rPr lang="en-US" altLang="nl-NL" err="1"/>
              <a:t>gereedstellen</a:t>
            </a:r>
            <a:r>
              <a:rPr lang="en-US" altLang="nl-NL"/>
              <a:t> </a:t>
            </a:r>
            <a:r>
              <a:rPr lang="en-US" altLang="nl-NL" err="1"/>
              <a:t>voor</a:t>
            </a:r>
            <a:r>
              <a:rPr lang="en-US" altLang="nl-NL"/>
              <a:t> </a:t>
            </a:r>
            <a:r>
              <a:rPr lang="en-US" altLang="nl-NL" err="1"/>
              <a:t>inzet</a:t>
            </a:r>
            <a:r>
              <a:rPr lang="en-US" altLang="nl-NL"/>
              <a:t>.</a:t>
            </a:r>
          </a:p>
          <a:p>
            <a:pPr eaLnBrk="1" hangingPunct="1">
              <a:defRPr/>
            </a:pPr>
            <a:endParaRPr lang="en-US" altLang="nl-NL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err="1"/>
              <a:t>Opleiden</a:t>
            </a:r>
            <a:r>
              <a:rPr lang="en-US" altLang="nl-NL"/>
              <a:t> – </a:t>
            </a:r>
            <a:r>
              <a:rPr lang="en-US" altLang="nl-NL" err="1"/>
              <a:t>Aanleren</a:t>
            </a:r>
            <a:r>
              <a:rPr lang="en-US" altLang="nl-NL"/>
              <a:t> van </a:t>
            </a:r>
            <a:r>
              <a:rPr lang="en-US" altLang="nl-NL" err="1"/>
              <a:t>nieuwe</a:t>
            </a:r>
            <a:r>
              <a:rPr lang="en-US" altLang="nl-NL"/>
              <a:t> </a:t>
            </a:r>
            <a:r>
              <a:rPr lang="en-US" altLang="nl-NL" err="1"/>
              <a:t>vaardigheden</a:t>
            </a:r>
            <a:r>
              <a:rPr lang="en-US" altLang="nl-NL"/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err="1"/>
              <a:t>Trainen</a:t>
            </a:r>
            <a:r>
              <a:rPr lang="en-US" altLang="nl-NL"/>
              <a:t> – In stand </a:t>
            </a:r>
            <a:r>
              <a:rPr lang="en-US" altLang="nl-NL" err="1"/>
              <a:t>houden</a:t>
            </a:r>
            <a:r>
              <a:rPr lang="en-US" altLang="nl-NL"/>
              <a:t>/ </a:t>
            </a:r>
            <a:r>
              <a:rPr lang="en-US" altLang="nl-NL" err="1"/>
              <a:t>verbeteren</a:t>
            </a:r>
            <a:r>
              <a:rPr lang="en-US" altLang="nl-NL"/>
              <a:t> van </a:t>
            </a:r>
            <a:r>
              <a:rPr lang="en-US" altLang="nl-NL" err="1"/>
              <a:t>vaardigheden</a:t>
            </a:r>
            <a:endParaRPr lang="en-US" altLang="nl-NL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err="1"/>
              <a:t>Oefenen</a:t>
            </a:r>
            <a:r>
              <a:rPr lang="en-US" altLang="nl-NL"/>
              <a:t> – </a:t>
            </a:r>
            <a:r>
              <a:rPr lang="en-US" altLang="nl-NL" err="1"/>
              <a:t>Gebruiken</a:t>
            </a:r>
            <a:r>
              <a:rPr lang="en-US" altLang="nl-NL"/>
              <a:t> van </a:t>
            </a:r>
            <a:r>
              <a:rPr lang="en-US" altLang="nl-NL" err="1"/>
              <a:t>vaardigheden</a:t>
            </a:r>
            <a:r>
              <a:rPr lang="en-US" altLang="nl-NL"/>
              <a:t> van </a:t>
            </a:r>
            <a:r>
              <a:rPr lang="en-US" altLang="nl-NL" err="1"/>
              <a:t>gesimuleerde</a:t>
            </a:r>
            <a:r>
              <a:rPr lang="en-US" altLang="nl-NL"/>
              <a:t> </a:t>
            </a:r>
            <a:r>
              <a:rPr lang="en-US" altLang="nl-NL" err="1"/>
              <a:t>oorlogsomstandigheden</a:t>
            </a:r>
            <a:endParaRPr lang="en-US" altLang="nl-NL"/>
          </a:p>
          <a:p>
            <a:pPr eaLnBrk="1" hangingPunct="1">
              <a:defRPr/>
            </a:pPr>
            <a:endParaRPr lang="nl-NL" altLang="nl-NL"/>
          </a:p>
          <a:p>
            <a:pPr eaLnBrk="1" hangingPunct="1">
              <a:defRPr/>
            </a:pPr>
            <a:r>
              <a:rPr lang="nl-NL" altLang="nl-NL"/>
              <a:t>Basis vaardigheden in simulator, circuit en laagvlieggebieden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D1010E1-8400-4C58-CB86-6DC564DA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Laagvlieggebieden</a:t>
            </a:r>
            <a:endParaRPr lang="nl-NL" altLang="nl-NL"/>
          </a:p>
        </p:txBody>
      </p:sp>
      <p:pic>
        <p:nvPicPr>
          <p:cNvPr id="25603" name="Picture 2" descr="N:\CLSK\DHC\CS\H_SCOMMS\Externe communicatie\Publiekscommunicatie\Geluidhinder &amp; Schade\Publicaties\Laagvlieggebieden in kaart.jpg">
            <a:extLst>
              <a:ext uri="{FF2B5EF4-FFF2-40B4-BE49-F238E27FC236}">
                <a16:creationId xmlns:a16="http://schemas.microsoft.com/office/drawing/2014/main" id="{4CDA0011-4F26-84B8-B3E2-372905C658B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113"/>
            <a:ext cx="5005388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ep 27">
            <a:extLst>
              <a:ext uri="{FF2B5EF4-FFF2-40B4-BE49-F238E27FC236}">
                <a16:creationId xmlns:a16="http://schemas.microsoft.com/office/drawing/2014/main" id="{B7E5D167-9289-ACD0-1A5B-A47538617A0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195638"/>
            <a:ext cx="2447925" cy="2846387"/>
            <a:chOff x="5330825" y="2060848"/>
            <a:chExt cx="3705225" cy="4032250"/>
          </a:xfrm>
        </p:grpSpPr>
        <p:pic>
          <p:nvPicPr>
            <p:cNvPr id="5" name="Picture 2050" descr="NL">
              <a:extLst>
                <a:ext uri="{FF2B5EF4-FFF2-40B4-BE49-F238E27FC236}">
                  <a16:creationId xmlns:a16="http://schemas.microsoft.com/office/drawing/2014/main" id="{3D161D85-0A5C-4495-B00F-764E8E67D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0825" y="2060848"/>
              <a:ext cx="3705225" cy="4032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606" name="Oval 2051">
              <a:extLst>
                <a:ext uri="{FF2B5EF4-FFF2-40B4-BE49-F238E27FC236}">
                  <a16:creationId xmlns:a16="http://schemas.microsoft.com/office/drawing/2014/main" id="{03B4D675-1A64-3C2B-BCEE-AAAE7B65D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4725988"/>
              <a:ext cx="134937" cy="1317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FontTx/>
                <a:buChar char="–"/>
              </a:pPr>
              <a:endParaRPr lang="nl-NL" altLang="nl-NL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07" name="Oval 2051">
              <a:extLst>
                <a:ext uri="{FF2B5EF4-FFF2-40B4-BE49-F238E27FC236}">
                  <a16:creationId xmlns:a16="http://schemas.microsoft.com/office/drawing/2014/main" id="{8B3B7B4D-E404-2DE7-9614-41D7BC28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650" y="4105275"/>
              <a:ext cx="134938" cy="1301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FontTx/>
                <a:buChar char="–"/>
              </a:pPr>
              <a:endParaRPr lang="nl-NL" altLang="nl-NL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08" name="Oval 2051">
              <a:extLst>
                <a:ext uri="{FF2B5EF4-FFF2-40B4-BE49-F238E27FC236}">
                  <a16:creationId xmlns:a16="http://schemas.microsoft.com/office/drawing/2014/main" id="{45B06E42-90D7-639D-A681-302EC7868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3" y="2997200"/>
              <a:ext cx="134937" cy="1317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FontTx/>
                <a:buChar char="–"/>
              </a:pPr>
              <a:endParaRPr lang="nl-NL" altLang="nl-NL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09" name="Text Box 16">
              <a:extLst>
                <a:ext uri="{FF2B5EF4-FFF2-40B4-BE49-F238E27FC236}">
                  <a16:creationId xmlns:a16="http://schemas.microsoft.com/office/drawing/2014/main" id="{AE4981FA-1499-DF94-74F5-D353D1858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6697" y="2549525"/>
              <a:ext cx="354732" cy="43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nl-NL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nl-NL" altLang="nl-NL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10" name="Text Box 18">
              <a:extLst>
                <a:ext uri="{FF2B5EF4-FFF2-40B4-BE49-F238E27FC236}">
                  <a16:creationId xmlns:a16="http://schemas.microsoft.com/office/drawing/2014/main" id="{F93A3820-7C15-1E06-3E8C-F112F9E17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7200" y="4637088"/>
              <a:ext cx="11493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nl-NL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 Gilze-Rijen</a:t>
              </a:r>
              <a:endParaRPr lang="nl-NL" altLang="nl-NL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11" name="Text Box 19">
              <a:extLst>
                <a:ext uri="{FF2B5EF4-FFF2-40B4-BE49-F238E27FC236}">
                  <a16:creationId xmlns:a16="http://schemas.microsoft.com/office/drawing/2014/main" id="{8CE2D2F3-D56C-3083-0622-400D03D01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2088" y="4006850"/>
              <a:ext cx="7651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nl-NL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Deelen</a:t>
              </a:r>
              <a:endParaRPr lang="nl-NL" altLang="nl-NL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12" name="Text Box 25">
              <a:extLst>
                <a:ext uri="{FF2B5EF4-FFF2-40B4-BE49-F238E27FC236}">
                  <a16:creationId xmlns:a16="http://schemas.microsoft.com/office/drawing/2014/main" id="{861A1B49-955E-C970-BDE5-8ABAE6DEB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8150" y="2909888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nl-NL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 De Kooy</a:t>
              </a:r>
              <a:endParaRPr lang="nl-NL" altLang="nl-NL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D1D4184-2065-FEC7-A387-9C971A539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772400" cy="396875"/>
          </a:xfrm>
        </p:spPr>
        <p:txBody>
          <a:bodyPr/>
          <a:lstStyle/>
          <a:p>
            <a:pPr eaLnBrk="1" hangingPunct="1"/>
            <a:r>
              <a:rPr lang="nl-NL" altLang="nl-NL"/>
              <a:t>GLV5 – Oirschotse Heide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E285B60-92FB-76ED-6BDB-94FEDC77672F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990725"/>
            <a:ext cx="7772400" cy="4246563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>
              <a:buFontTx/>
              <a:buChar char="•"/>
            </a:pPr>
            <a:endParaRPr lang="en-US" altLang="nl-NL"/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b="1"/>
          </a:p>
        </p:txBody>
      </p:sp>
      <p:pic>
        <p:nvPicPr>
          <p:cNvPr id="27652" name="Afbeelding 1">
            <a:extLst>
              <a:ext uri="{FF2B5EF4-FFF2-40B4-BE49-F238E27FC236}">
                <a16:creationId xmlns:a16="http://schemas.microsoft.com/office/drawing/2014/main" id="{3FACAA7E-3FC2-DF8B-F3EE-ED74B598A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88498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19C8315-5561-A6C9-48D5-65C3E4AB9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772400" cy="396875"/>
          </a:xfrm>
        </p:spPr>
        <p:txBody>
          <a:bodyPr/>
          <a:lstStyle/>
          <a:p>
            <a:pPr eaLnBrk="1" hangingPunct="1"/>
            <a:r>
              <a:rPr lang="nl-NL" altLang="nl-NL"/>
              <a:t>GLV5 – Oirschotse Heide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F253EDF-2B7E-7666-61FE-071DA3D78020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990725"/>
            <a:ext cx="7772400" cy="4246563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>
              <a:buFontTx/>
              <a:buChar char="•"/>
            </a:pPr>
            <a:endParaRPr lang="en-US" altLang="nl-NL"/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b="1"/>
          </a:p>
        </p:txBody>
      </p:sp>
      <p:pic>
        <p:nvPicPr>
          <p:cNvPr id="29700" name="Picture 2" descr="image002">
            <a:extLst>
              <a:ext uri="{FF2B5EF4-FFF2-40B4-BE49-F238E27FC236}">
                <a16:creationId xmlns:a16="http://schemas.microsoft.com/office/drawing/2014/main" id="{BC262366-EF2C-116D-E38C-2485E5BF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23950"/>
            <a:ext cx="79375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0A61263-458D-0339-5CAA-5538E89C1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772400" cy="396875"/>
          </a:xfrm>
        </p:spPr>
        <p:txBody>
          <a:bodyPr/>
          <a:lstStyle/>
          <a:p>
            <a:pPr eaLnBrk="1" hangingPunct="1"/>
            <a:r>
              <a:rPr lang="nl-NL" altLang="nl-NL"/>
              <a:t>GLV5 – Oirschotse Heide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AF3A7E7-9DF1-7ED5-3F98-57FE7A2E203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990725"/>
            <a:ext cx="7772400" cy="4246563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>
              <a:buFontTx/>
              <a:buChar char="•"/>
            </a:pPr>
            <a:endParaRPr lang="en-US" altLang="nl-NL"/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b="1"/>
          </a:p>
        </p:txBody>
      </p:sp>
      <p:pic>
        <p:nvPicPr>
          <p:cNvPr id="31748" name="Afbeelding 2">
            <a:extLst>
              <a:ext uri="{FF2B5EF4-FFF2-40B4-BE49-F238E27FC236}">
                <a16:creationId xmlns:a16="http://schemas.microsoft.com/office/drawing/2014/main" id="{32522B03-C620-A4BB-578D-418127FBF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125538"/>
            <a:ext cx="6234112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29" name="Picture 17" descr="Apache">
            <a:extLst>
              <a:ext uri="{FF2B5EF4-FFF2-40B4-BE49-F238E27FC236}">
                <a16:creationId xmlns:a16="http://schemas.microsoft.com/office/drawing/2014/main" id="{2732EA05-7064-7F9D-8AD9-9CDA7C82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1603375"/>
            <a:ext cx="2620962" cy="17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8138" name="Picture 26" descr="NFH 2">
            <a:extLst>
              <a:ext uri="{FF2B5EF4-FFF2-40B4-BE49-F238E27FC236}">
                <a16:creationId xmlns:a16="http://schemas.microsoft.com/office/drawing/2014/main" id="{C73FD019-E449-9CCF-269B-65B15EA47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6300788" y="1712913"/>
            <a:ext cx="2382837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Embleem DHC">
            <a:extLst>
              <a:ext uri="{FF2B5EF4-FFF2-40B4-BE49-F238E27FC236}">
                <a16:creationId xmlns:a16="http://schemas.microsoft.com/office/drawing/2014/main" id="{E36CE8A0-1BF6-33E0-1986-3702A81F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8713" y="2078038"/>
            <a:ext cx="1800225" cy="274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2B27554-A100-7C7F-0865-F94E61223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4008438"/>
            <a:ext cx="2432050" cy="162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C30BA81-55B0-EAE7-272C-EDB09AA8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713" y="4048125"/>
            <a:ext cx="2692400" cy="15986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2">
            <a:extLst>
              <a:ext uri="{FF2B5EF4-FFF2-40B4-BE49-F238E27FC236}">
                <a16:creationId xmlns:a16="http://schemas.microsoft.com/office/drawing/2014/main" id="{5918BEB1-9619-32CB-71EE-2AA40C731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5235575"/>
            <a:ext cx="2393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175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algn="ctr" eaLnBrk="1" hangingPunct="1">
              <a:spcBef>
                <a:spcPct val="50000"/>
              </a:spcBef>
            </a:pPr>
            <a:r>
              <a:rPr lang="en-US" altLang="nl-NL" sz="3600"/>
              <a:t>Vragen?</a:t>
            </a:r>
            <a:endParaRPr lang="nl-NL" altLang="nl-NL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3E93B90C-A13E-8D0E-3A2A-077774323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396875"/>
          </a:xfrm>
        </p:spPr>
        <p:txBody>
          <a:bodyPr/>
          <a:lstStyle/>
          <a:p>
            <a:pPr eaLnBrk="1" hangingPunct="1"/>
            <a:r>
              <a:rPr lang="nl-NL" altLang="nl-NL"/>
              <a:t>Inhoud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E501DBB-F154-7929-2D0A-58D780E9DCA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268413"/>
            <a:ext cx="7772400" cy="48244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00"/>
              </a:spcBef>
              <a:buFontTx/>
              <a:buChar char="•"/>
            </a:pPr>
            <a:r>
              <a:rPr lang="nl-NL" altLang="nl-NL" sz="2000"/>
              <a:t>Wie ben ik</a:t>
            </a:r>
          </a:p>
          <a:p>
            <a:pPr eaLnBrk="1" hangingPunct="1">
              <a:lnSpc>
                <a:spcPct val="150000"/>
              </a:lnSpc>
              <a:spcBef>
                <a:spcPts val="100"/>
              </a:spcBef>
              <a:buFontTx/>
              <a:buChar char="•"/>
            </a:pPr>
            <a:r>
              <a:rPr lang="nl-NL" altLang="nl-NL" sz="2000"/>
              <a:t>Doel presentatie</a:t>
            </a:r>
          </a:p>
          <a:p>
            <a:pPr eaLnBrk="1" hangingPunct="1">
              <a:lnSpc>
                <a:spcPct val="150000"/>
              </a:lnSpc>
              <a:spcBef>
                <a:spcPts val="100"/>
              </a:spcBef>
              <a:buFontTx/>
              <a:buChar char="•"/>
            </a:pPr>
            <a:r>
              <a:rPr lang="nl-NL" altLang="nl-NL" sz="2000"/>
              <a:t>Introductie en taken DHC</a:t>
            </a:r>
          </a:p>
          <a:p>
            <a:pPr eaLnBrk="1" hangingPunct="1">
              <a:lnSpc>
                <a:spcPct val="150000"/>
              </a:lnSpc>
              <a:spcBef>
                <a:spcPts val="100"/>
              </a:spcBef>
              <a:buFontTx/>
              <a:buChar char="•"/>
            </a:pPr>
            <a:r>
              <a:rPr lang="en-US" altLang="nl-NL" sz="2000"/>
              <a:t>Laagvliegen</a:t>
            </a:r>
          </a:p>
          <a:p>
            <a:pPr eaLnBrk="1" hangingPunct="1">
              <a:lnSpc>
                <a:spcPct val="150000"/>
              </a:lnSpc>
              <a:spcBef>
                <a:spcPts val="100"/>
              </a:spcBef>
              <a:buFontTx/>
              <a:buChar char="•"/>
            </a:pPr>
            <a:r>
              <a:rPr lang="en-US" altLang="nl-NL" sz="2000"/>
              <a:t>Vragen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altLang="nl-NL" sz="1800"/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altLang="nl-NL" sz="1800"/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nl-NL" altLang="nl-NL" sz="1800"/>
          </a:p>
          <a:p>
            <a:pPr eaLnBrk="1" hangingPunct="1">
              <a:buFontTx/>
              <a:buChar char="•"/>
            </a:pPr>
            <a:endParaRPr lang="nl-NL" altLang="nl-NL" sz="1800"/>
          </a:p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1CBCAFD-CD00-26DC-0128-52B44B6A0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Defensie Helikopter Commando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E85902C-A4E0-4D42-7F7B-57EEAA629F66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990725"/>
            <a:ext cx="7772400" cy="42465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nl-NL" altLang="nl-NL"/>
              <a:t>Commando vanaf Vliegbasis Gilze-Rijen</a:t>
            </a:r>
          </a:p>
          <a:p>
            <a:pPr eaLnBrk="1" hangingPunct="1">
              <a:buFontTx/>
              <a:buChar char="•"/>
            </a:pPr>
            <a:endParaRPr lang="nl-NL" altLang="nl-NL"/>
          </a:p>
          <a:p>
            <a:pPr eaLnBrk="1" hangingPunct="1">
              <a:buFontTx/>
              <a:buChar char="•"/>
            </a:pPr>
            <a:r>
              <a:rPr lang="nl-NL" altLang="nl-NL"/>
              <a:t>Personeel: Ca 1850</a:t>
            </a:r>
          </a:p>
          <a:p>
            <a:pPr eaLnBrk="1" hangingPunct="1"/>
            <a:endParaRPr lang="nl-NL" altLang="nl-NL"/>
          </a:p>
          <a:p>
            <a:pPr eaLnBrk="1" hangingPunct="1">
              <a:buFontTx/>
              <a:buChar char="•"/>
            </a:pPr>
            <a:r>
              <a:rPr lang="nl-NL" altLang="nl-NL"/>
              <a:t>Materieel: 79 helikopters</a:t>
            </a:r>
          </a:p>
          <a:p>
            <a:pPr eaLnBrk="1" hangingPunct="1">
              <a:buFontTx/>
              <a:buChar char="•"/>
            </a:pPr>
            <a:endParaRPr lang="nl-NL" altLang="nl-NL"/>
          </a:p>
          <a:p>
            <a:pPr eaLnBrk="1" hangingPunct="1">
              <a:buFontTx/>
              <a:buChar char="•"/>
            </a:pPr>
            <a:r>
              <a:rPr lang="nl-NL" altLang="nl-NL"/>
              <a:t>Joint </a:t>
            </a:r>
          </a:p>
          <a:p>
            <a:pPr marL="717550" lvl="1" indent="-342900" eaLnBrk="1" hangingPunct="1">
              <a:buFont typeface="Courier New" panose="02070309020205020404" pitchFamily="49" charset="0"/>
              <a:buChar char="o"/>
            </a:pPr>
            <a:r>
              <a:rPr lang="nl-NL" altLang="nl-NL"/>
              <a:t>Luchtmacht</a:t>
            </a:r>
          </a:p>
          <a:p>
            <a:pPr marL="717550" lvl="1" indent="-342900" eaLnBrk="1" hangingPunct="1">
              <a:buFont typeface="Courier New" panose="02070309020205020404" pitchFamily="49" charset="0"/>
              <a:buChar char="o"/>
            </a:pPr>
            <a:r>
              <a:rPr lang="nl-NL" altLang="nl-NL"/>
              <a:t>Marine</a:t>
            </a:r>
          </a:p>
          <a:p>
            <a:pPr marL="717550" lvl="1" indent="-342900" eaLnBrk="1" hangingPunct="1">
              <a:buFont typeface="Courier New" panose="02070309020205020404" pitchFamily="49" charset="0"/>
              <a:buChar char="o"/>
            </a:pPr>
            <a:r>
              <a:rPr lang="nl-NL" altLang="nl-NL"/>
              <a:t>Landmacht</a:t>
            </a:r>
          </a:p>
          <a:p>
            <a:pPr eaLnBrk="1" hangingPunct="1"/>
            <a:endParaRPr lang="nl-NL" altLang="nl-NL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84AB1F19-E621-1B82-E48E-62D80B19D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044825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4">
            <a:extLst>
              <a:ext uri="{FF2B5EF4-FFF2-40B4-BE49-F238E27FC236}">
                <a16:creationId xmlns:a16="http://schemas.microsoft.com/office/drawing/2014/main" id="{643E95E7-1B97-EEE8-79CB-7C8D2B0CA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/>
              <a:t>Locaties DHC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ABEDB95-8F5B-A44E-F9BE-51CB017074AE}"/>
              </a:ext>
            </a:extLst>
          </p:cNvPr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609600" y="1990725"/>
            <a:ext cx="3810000" cy="4246563"/>
          </a:xfrm>
          <a:noFill/>
        </p:spPr>
        <p:txBody>
          <a:bodyPr/>
          <a:lstStyle/>
          <a:p>
            <a:pPr eaLnBrk="1" hangingPunct="1"/>
            <a:r>
              <a:rPr lang="en-US" altLang="nl-NL"/>
              <a:t>Gilze-Rijen</a:t>
            </a:r>
          </a:p>
          <a:p>
            <a:pPr eaLnBrk="1" hangingPunct="1"/>
            <a:endParaRPr lang="en-US" altLang="nl-NL"/>
          </a:p>
          <a:p>
            <a:pPr eaLnBrk="1" hangingPunct="1"/>
            <a:endParaRPr lang="en-US" altLang="nl-NL"/>
          </a:p>
          <a:p>
            <a:pPr eaLnBrk="1" hangingPunct="1"/>
            <a:r>
              <a:rPr lang="en-US" altLang="nl-NL"/>
              <a:t>De Kooy</a:t>
            </a:r>
          </a:p>
          <a:p>
            <a:pPr eaLnBrk="1" hangingPunct="1"/>
            <a:endParaRPr lang="en-US" altLang="nl-NL"/>
          </a:p>
          <a:p>
            <a:pPr eaLnBrk="1" hangingPunct="1"/>
            <a:endParaRPr lang="en-US" altLang="nl-NL"/>
          </a:p>
          <a:p>
            <a:pPr eaLnBrk="1" hangingPunct="1"/>
            <a:r>
              <a:rPr lang="en-US" altLang="nl-NL"/>
              <a:t>Fort Hood </a:t>
            </a:r>
            <a:endParaRPr lang="nl-NL" altLang="nl-NL"/>
          </a:p>
        </p:txBody>
      </p:sp>
      <p:grpSp>
        <p:nvGrpSpPr>
          <p:cNvPr id="11268" name="Groep 27">
            <a:extLst>
              <a:ext uri="{FF2B5EF4-FFF2-40B4-BE49-F238E27FC236}">
                <a16:creationId xmlns:a16="http://schemas.microsoft.com/office/drawing/2014/main" id="{F6677E54-67C7-4DB4-FCEC-52491E532223}"/>
              </a:ext>
            </a:extLst>
          </p:cNvPr>
          <p:cNvGrpSpPr>
            <a:grpSpLocks/>
          </p:cNvGrpSpPr>
          <p:nvPr/>
        </p:nvGrpSpPr>
        <p:grpSpPr bwMode="auto">
          <a:xfrm>
            <a:off x="5324475" y="1916113"/>
            <a:ext cx="3640138" cy="4321175"/>
            <a:chOff x="5330825" y="2060848"/>
            <a:chExt cx="3705225" cy="4032250"/>
          </a:xfrm>
        </p:grpSpPr>
        <p:pic>
          <p:nvPicPr>
            <p:cNvPr id="842763" name="Picture 2050" descr="NL">
              <a:extLst>
                <a:ext uri="{FF2B5EF4-FFF2-40B4-BE49-F238E27FC236}">
                  <a16:creationId xmlns:a16="http://schemas.microsoft.com/office/drawing/2014/main" id="{73A52732-195C-4252-13A8-4DC6BCE20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0825" y="2060848"/>
              <a:ext cx="3705225" cy="4032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282" name="Oval 2051">
              <a:extLst>
                <a:ext uri="{FF2B5EF4-FFF2-40B4-BE49-F238E27FC236}">
                  <a16:creationId xmlns:a16="http://schemas.microsoft.com/office/drawing/2014/main" id="{6210DF1F-80B8-9F1E-E8E6-DF3DDB3D1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4725988"/>
              <a:ext cx="134937" cy="1317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FontTx/>
                <a:buChar char="–"/>
              </a:pPr>
              <a:endParaRPr lang="nl-NL" altLang="nl-NL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3" name="Oval 2051">
              <a:extLst>
                <a:ext uri="{FF2B5EF4-FFF2-40B4-BE49-F238E27FC236}">
                  <a16:creationId xmlns:a16="http://schemas.microsoft.com/office/drawing/2014/main" id="{9E676909-52F8-87E6-A38D-9D8D3E9E5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650" y="4105275"/>
              <a:ext cx="134938" cy="1301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FontTx/>
                <a:buChar char="–"/>
              </a:pPr>
              <a:endParaRPr lang="nl-NL" altLang="nl-NL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4" name="Oval 2051">
              <a:extLst>
                <a:ext uri="{FF2B5EF4-FFF2-40B4-BE49-F238E27FC236}">
                  <a16:creationId xmlns:a16="http://schemas.microsoft.com/office/drawing/2014/main" id="{31C112BE-A85C-4E97-5431-4F4433042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3" y="2997200"/>
              <a:ext cx="134937" cy="1317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FontTx/>
                <a:buChar char="–"/>
              </a:pPr>
              <a:endParaRPr lang="nl-NL" altLang="nl-NL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5" name="Text Box 16">
              <a:extLst>
                <a:ext uri="{FF2B5EF4-FFF2-40B4-BE49-F238E27FC236}">
                  <a16:creationId xmlns:a16="http://schemas.microsoft.com/office/drawing/2014/main" id="{ACB8C539-14B8-670D-AE28-EBEB1B2EE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6697" y="2549525"/>
              <a:ext cx="354732" cy="43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nl-NL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nl-NL" altLang="nl-NL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6" name="Text Box 18">
              <a:extLst>
                <a:ext uri="{FF2B5EF4-FFF2-40B4-BE49-F238E27FC236}">
                  <a16:creationId xmlns:a16="http://schemas.microsoft.com/office/drawing/2014/main" id="{2E664004-2BF9-B947-416E-D9270C67B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7200" y="4637088"/>
              <a:ext cx="11493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nl-NL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 Gilze-Rijen</a:t>
              </a:r>
              <a:endParaRPr lang="nl-NL" altLang="nl-NL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7" name="Text Box 19">
              <a:extLst>
                <a:ext uri="{FF2B5EF4-FFF2-40B4-BE49-F238E27FC236}">
                  <a16:creationId xmlns:a16="http://schemas.microsoft.com/office/drawing/2014/main" id="{1323BA91-73D5-D098-4B5F-6B1223C86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2088" y="4006850"/>
              <a:ext cx="7651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nl-NL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Deelen</a:t>
              </a:r>
              <a:endParaRPr lang="nl-NL" altLang="nl-NL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8" name="Text Box 25">
              <a:extLst>
                <a:ext uri="{FF2B5EF4-FFF2-40B4-BE49-F238E27FC236}">
                  <a16:creationId xmlns:a16="http://schemas.microsoft.com/office/drawing/2014/main" id="{B547E654-144E-B601-B959-E1C433670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8150" y="2909888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nl-NL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 De Kooy</a:t>
              </a:r>
              <a:endParaRPr lang="nl-NL" altLang="nl-NL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69" name="Text Box 26">
            <a:extLst>
              <a:ext uri="{FF2B5EF4-FFF2-40B4-BE49-F238E27FC236}">
                <a16:creationId xmlns:a16="http://schemas.microsoft.com/office/drawing/2014/main" id="{8A49EB4A-1DC1-3FF6-96BA-30C17388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708275"/>
            <a:ext cx="936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400"/>
              <a:t>20</a:t>
            </a:r>
          </a:p>
        </p:txBody>
      </p:sp>
      <p:sp>
        <p:nvSpPr>
          <p:cNvPr id="11270" name="Text Box 27">
            <a:extLst>
              <a:ext uri="{FF2B5EF4-FFF2-40B4-BE49-F238E27FC236}">
                <a16:creationId xmlns:a16="http://schemas.microsoft.com/office/drawing/2014/main" id="{B94ACF22-9218-DE7D-EE65-B71B5909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2708275"/>
            <a:ext cx="936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400"/>
              <a:t>15</a:t>
            </a:r>
          </a:p>
        </p:txBody>
      </p:sp>
      <p:sp>
        <p:nvSpPr>
          <p:cNvPr id="11271" name="Text Box 29">
            <a:extLst>
              <a:ext uri="{FF2B5EF4-FFF2-40B4-BE49-F238E27FC236}">
                <a16:creationId xmlns:a16="http://schemas.microsoft.com/office/drawing/2014/main" id="{E3067B88-DFBB-2168-EB1D-221783E08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2708275"/>
            <a:ext cx="936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400"/>
              <a:t>12</a:t>
            </a:r>
          </a:p>
        </p:txBody>
      </p:sp>
      <p:sp>
        <p:nvSpPr>
          <p:cNvPr id="11272" name="Text Box 31">
            <a:extLst>
              <a:ext uri="{FF2B5EF4-FFF2-40B4-BE49-F238E27FC236}">
                <a16:creationId xmlns:a16="http://schemas.microsoft.com/office/drawing/2014/main" id="{6FC38FC1-40FF-2B0B-74CD-948A84CEA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789363"/>
            <a:ext cx="936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NL" sz="1400"/>
              <a:t>19</a:t>
            </a:r>
            <a:endParaRPr lang="nl-NL" altLang="nl-NL" sz="1400"/>
          </a:p>
        </p:txBody>
      </p:sp>
      <p:pic>
        <p:nvPicPr>
          <p:cNvPr id="842785" name="Picture 33" descr="NFH 5">
            <a:extLst>
              <a:ext uri="{FF2B5EF4-FFF2-40B4-BE49-F238E27FC236}">
                <a16:creationId xmlns:a16="http://schemas.microsoft.com/office/drawing/2014/main" id="{5AF30C24-9532-7E81-8D49-C7DF3EB6BE1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2997200"/>
            <a:ext cx="1025525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2789" name="Picture 37" descr="105595">
            <a:extLst>
              <a:ext uri="{FF2B5EF4-FFF2-40B4-BE49-F238E27FC236}">
                <a16:creationId xmlns:a16="http://schemas.microsoft.com/office/drawing/2014/main" id="{443CCACC-A5C9-8E06-1A06-018F18B9A5D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75" y="1916113"/>
            <a:ext cx="1025525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2795" name="Picture 43" descr="103901">
            <a:extLst>
              <a:ext uri="{FF2B5EF4-FFF2-40B4-BE49-F238E27FC236}">
                <a16:creationId xmlns:a16="http://schemas.microsoft.com/office/drawing/2014/main" id="{2C7DB741-023D-2184-E34E-1B28C1D375A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917700"/>
            <a:ext cx="1025525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2797" name="Picture 45" descr="69049">
            <a:extLst>
              <a:ext uri="{FF2B5EF4-FFF2-40B4-BE49-F238E27FC236}">
                <a16:creationId xmlns:a16="http://schemas.microsoft.com/office/drawing/2014/main" id="{31C1D652-CBFB-9046-8EF6-192F0B39D34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1917700"/>
            <a:ext cx="1025525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7" name="Text Box 26">
            <a:extLst>
              <a:ext uri="{FF2B5EF4-FFF2-40B4-BE49-F238E27FC236}">
                <a16:creationId xmlns:a16="http://schemas.microsoft.com/office/drawing/2014/main" id="{B03F71DC-DA3B-CE39-6854-A5FA2FF8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4943475"/>
            <a:ext cx="936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400"/>
              <a:t>8</a:t>
            </a:r>
          </a:p>
        </p:txBody>
      </p:sp>
      <p:pic>
        <p:nvPicPr>
          <p:cNvPr id="30" name="Picture 45" descr="69049">
            <a:extLst>
              <a:ext uri="{FF2B5EF4-FFF2-40B4-BE49-F238E27FC236}">
                <a16:creationId xmlns:a16="http://schemas.microsoft.com/office/drawing/2014/main" id="{0DF6DEEC-17B9-F0CD-8453-239678789D8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4275" y="4076700"/>
            <a:ext cx="1025525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DBE1085-DF25-7392-9741-9E13F9746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375" y="4076700"/>
            <a:ext cx="1081088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80" name="Text Box 26">
            <a:extLst>
              <a:ext uri="{FF2B5EF4-FFF2-40B4-BE49-F238E27FC236}">
                <a16:creationId xmlns:a16="http://schemas.microsoft.com/office/drawing/2014/main" id="{2F75C78B-49C6-7D19-721A-61BE22382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941888"/>
            <a:ext cx="936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NL" sz="1400"/>
              <a:t>5</a:t>
            </a:r>
            <a:endParaRPr lang="nl-NL" altLang="nl-NL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825B8EC7-33A9-A74B-EA29-080C8AA06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9375"/>
            <a:ext cx="26797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1BAB76A6-3553-7C79-5AF1-DB2141A9E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228725"/>
            <a:ext cx="7772400" cy="400050"/>
          </a:xfrm>
          <a:noFill/>
        </p:spPr>
        <p:txBody>
          <a:bodyPr/>
          <a:lstStyle/>
          <a:p>
            <a:pPr eaLnBrk="1" hangingPunct="1"/>
            <a:r>
              <a:rPr lang="nl-NL" altLang="nl-NL"/>
              <a:t>Nationale taken DHC (</a:t>
            </a:r>
            <a:r>
              <a:rPr lang="nl-NL" altLang="nl-NL" sz="2000"/>
              <a:t>1 van de hoofdtaken Defensie</a:t>
            </a:r>
            <a:r>
              <a:rPr lang="nl-NL" altLang="nl-NL"/>
              <a:t>)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790420E6-D320-9637-51B6-AC28712DE9EB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916113"/>
            <a:ext cx="8355013" cy="72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nl-NL" sz="2000"/>
              <a:t>Nationale veiligheid, brandbestrijding, ondersteuning politie, …</a:t>
            </a: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31A082FF-E727-758F-3817-62F0ED6EC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636838"/>
            <a:ext cx="2560637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>
            <a:extLst>
              <a:ext uri="{FF2B5EF4-FFF2-40B4-BE49-F238E27FC236}">
                <a16:creationId xmlns:a16="http://schemas.microsoft.com/office/drawing/2014/main" id="{0F8C9201-38C1-F2E3-9C73-515BAD56B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508500"/>
            <a:ext cx="256063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>
            <a:hlinkClick r:id="rId6" action="ppaction://hlinkfile"/>
            <a:extLst>
              <a:ext uri="{FF2B5EF4-FFF2-40B4-BE49-F238E27FC236}">
                <a16:creationId xmlns:a16="http://schemas.microsoft.com/office/drawing/2014/main" id="{38D90125-F8E5-D903-46EF-6809373A0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24175"/>
            <a:ext cx="2339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232312B1-5C98-589E-8D36-0E9FD1C89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24150"/>
            <a:ext cx="42195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E5E912AF-F5BF-87E8-AABC-DE34D456B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228725"/>
            <a:ext cx="7772400" cy="400050"/>
          </a:xfrm>
          <a:noFill/>
        </p:spPr>
        <p:txBody>
          <a:bodyPr/>
          <a:lstStyle/>
          <a:p>
            <a:pPr eaLnBrk="1" hangingPunct="1"/>
            <a:r>
              <a:rPr lang="nl-NL" altLang="nl-NL"/>
              <a:t>Nationale taken DHC (</a:t>
            </a:r>
            <a:r>
              <a:rPr lang="nl-NL" altLang="nl-NL" sz="2000"/>
              <a:t>1 van de hoofdtaken Defensie</a:t>
            </a:r>
            <a:r>
              <a:rPr lang="nl-NL" altLang="nl-NL"/>
              <a:t>)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E0C507E-EE28-BBA2-1CC0-27CC5BFF8F8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916113"/>
            <a:ext cx="8355013" cy="72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nl-NL" sz="2000"/>
              <a:t>… kustwachttaken, beveiliging territoriale wateren.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sz="2000"/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B5EB6075-1B0D-998A-CABD-02C7026F8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697163"/>
            <a:ext cx="337978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>
            <a:extLst>
              <a:ext uri="{FF2B5EF4-FFF2-40B4-BE49-F238E27FC236}">
                <a16:creationId xmlns:a16="http://schemas.microsoft.com/office/drawing/2014/main" id="{BE556C25-6851-51CB-9F3B-9C33F0C41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89450"/>
            <a:ext cx="50419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18B29E-4CA5-DE4C-EF54-A76983F02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Hoofdtaken DHC (landoptreden)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D383AF9-3AE5-76A0-AAC5-81C710737D8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990725"/>
            <a:ext cx="7772400" cy="424656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/>
              <a:t>Transporthelikopters:</a:t>
            </a:r>
          </a:p>
          <a:p>
            <a:pPr marL="7175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/>
              <a:t>Vervoer van mens en materieel (intern/extern)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nl-NL" altLang="nl-NL"/>
          </a:p>
          <a:p>
            <a:pPr eaLnBrk="1" hangingPunct="1">
              <a:defRPr/>
            </a:pPr>
            <a:endParaRPr lang="nl-NL" altLang="nl-NL"/>
          </a:p>
          <a:p>
            <a:pPr eaLnBrk="1" hangingPunct="1">
              <a:buFontTx/>
              <a:buChar char="•"/>
              <a:defRPr/>
            </a:pPr>
            <a:endParaRPr lang="en-US" altLang="nl-NL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nl-NL" altLang="nl-NL" b="1"/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D204691C-F9E2-4F88-8B15-D8E7F80F0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2738"/>
            <a:ext cx="287813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4BA2E71C-777E-E355-2076-CC55B4367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852738"/>
            <a:ext cx="28765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>
            <a:extLst>
              <a:ext uri="{FF2B5EF4-FFF2-40B4-BE49-F238E27FC236}">
                <a16:creationId xmlns:a16="http://schemas.microsoft.com/office/drawing/2014/main" id="{0E2A6CA1-FC8F-C560-3F1D-EA5A8133B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852738"/>
            <a:ext cx="28765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2D89AEB-2117-4464-D0B7-DEB86184C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Hoofdtaken DHC (landoptreden)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FFD4279-BB78-CAE6-E0BB-2A690C63475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609600" y="1990725"/>
            <a:ext cx="7772400" cy="424656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/>
              <a:t>Gevechtshelikopter:</a:t>
            </a:r>
          </a:p>
          <a:p>
            <a:pPr marL="7175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/>
              <a:t>Aanvallen vijandelijke doelen</a:t>
            </a:r>
          </a:p>
          <a:p>
            <a:pPr marL="7175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/>
              <a:t>Verkenningen / waarnemingen</a:t>
            </a:r>
          </a:p>
          <a:p>
            <a:pPr marL="7175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/>
              <a:t>Beveiliging van grond- en luchteenheden</a:t>
            </a:r>
          </a:p>
          <a:p>
            <a:pPr eaLnBrk="1" hangingPunct="1">
              <a:defRPr/>
            </a:pPr>
            <a:endParaRPr lang="nl-NL" altLang="nl-NL"/>
          </a:p>
          <a:p>
            <a:pPr eaLnBrk="1" hangingPunct="1">
              <a:buFontTx/>
              <a:buChar char="•"/>
              <a:defRPr/>
            </a:pPr>
            <a:endParaRPr lang="en-US" altLang="nl-NL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nl-NL" altLang="nl-NL" b="1"/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B637C1BF-8223-D5D9-E39D-32B426660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46475"/>
            <a:ext cx="403225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>
            <a:extLst>
              <a:ext uri="{FF2B5EF4-FFF2-40B4-BE49-F238E27FC236}">
                <a16:creationId xmlns:a16="http://schemas.microsoft.com/office/drawing/2014/main" id="{6BCC79AB-B362-AE88-DACA-8AC7DAA02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35438"/>
            <a:ext cx="3225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16183175-46C8-ABA4-1287-79240D14A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546475"/>
            <a:ext cx="25082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:\eenvoudige-wereldkaart-outlines-met-blauwe-zee.jpg">
            <a:extLst>
              <a:ext uri="{FF2B5EF4-FFF2-40B4-BE49-F238E27FC236}">
                <a16:creationId xmlns:a16="http://schemas.microsoft.com/office/drawing/2014/main" id="{B7B252C2-5342-6893-9701-D9D7012D5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130175"/>
            <a:ext cx="9226551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36701C02-C00A-5193-C5CE-B0E765C0A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263" y="260350"/>
            <a:ext cx="7772400" cy="3968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nl-NL" altLang="nl-NL"/>
              <a:t>Operaties DHC Internationaal</a:t>
            </a: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44B9A95E-A9E7-2B05-CA81-315FF37F0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098925"/>
            <a:ext cx="2303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nl-NL" sz="1200">
                <a:ln>
                  <a:solidFill>
                    <a:srgbClr val="000000"/>
                  </a:solidFill>
                </a:ln>
              </a:rPr>
              <a:t>NATO Ocean Shield /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altLang="nl-NL" sz="1200">
                <a:ln>
                  <a:solidFill>
                    <a:srgbClr val="000000"/>
                  </a:solidFill>
                </a:ln>
              </a:rPr>
              <a:t>EU Atalanta (Somalië)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0051886E-89BE-8EEC-AA46-9A744BDE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3775075"/>
            <a:ext cx="1917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175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algn="ctr" eaLnBrk="1" hangingPunct="1">
              <a:spcBef>
                <a:spcPct val="50000"/>
              </a:spcBef>
              <a:defRPr/>
            </a:pPr>
            <a:r>
              <a:rPr lang="nl-NL" altLang="nl-NL" sz="1200">
                <a:ln>
                  <a:solidFill>
                    <a:srgbClr val="000000"/>
                  </a:solidFill>
                </a:ln>
              </a:rPr>
              <a:t>Caribisch gebied</a:t>
            </a:r>
          </a:p>
        </p:txBody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9E1B4406-413B-D86D-32A9-31B79C04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008" y="3054288"/>
            <a:ext cx="1573633" cy="5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175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algn="ctr" eaLnBrk="1" hangingPunct="1">
              <a:spcBef>
                <a:spcPct val="50000"/>
              </a:spcBef>
              <a:defRPr/>
            </a:pPr>
            <a:r>
              <a:rPr lang="en-US" altLang="nl-NL" sz="1200" err="1">
                <a:ln>
                  <a:solidFill>
                    <a:srgbClr val="000000"/>
                  </a:solidFill>
                </a:ln>
              </a:rPr>
              <a:t>Middellandse</a:t>
            </a:r>
            <a:endParaRPr lang="en-US" altLang="nl-NL" sz="1200">
              <a:ln>
                <a:solidFill>
                  <a:srgbClr val="000000"/>
                </a:solidFill>
              </a:ln>
            </a:endParaRPr>
          </a:p>
          <a:p>
            <a:pPr lvl="2" algn="ctr" eaLnBrk="1" hangingPunct="1">
              <a:spcBef>
                <a:spcPct val="50000"/>
              </a:spcBef>
              <a:defRPr/>
            </a:pPr>
            <a:r>
              <a:rPr lang="en-US" altLang="nl-NL" sz="1200">
                <a:ln>
                  <a:solidFill>
                    <a:srgbClr val="000000"/>
                  </a:solidFill>
                </a:ln>
              </a:rPr>
              <a:t>Zee</a:t>
            </a:r>
            <a:endParaRPr lang="nl-NL" altLang="nl-NL" sz="120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5367" name="Rectangle 3">
            <a:extLst>
              <a:ext uri="{FF2B5EF4-FFF2-40B4-BE49-F238E27FC236}">
                <a16:creationId xmlns:a16="http://schemas.microsoft.com/office/drawing/2014/main" id="{E1C51E43-2D97-8DB1-197D-C6F7B90B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3573463"/>
            <a:ext cx="1377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175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  <a:defRPr/>
            </a:pPr>
            <a:r>
              <a:rPr lang="en-US" altLang="nl-NL" sz="1200" err="1">
                <a:ln>
                  <a:solidFill>
                    <a:srgbClr val="000000"/>
                  </a:solidFill>
                </a:ln>
              </a:rPr>
              <a:t>Irak</a:t>
            </a:r>
            <a:r>
              <a:rPr lang="en-US" altLang="nl-NL" sz="1200">
                <a:ln>
                  <a:solidFill>
                    <a:srgbClr val="000000"/>
                  </a:solidFill>
                </a:ln>
              </a:rPr>
              <a:t> - SFIR</a:t>
            </a:r>
            <a:endParaRPr lang="nl-NL" altLang="nl-NL" sz="120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5368" name="Rectangle 3">
            <a:extLst>
              <a:ext uri="{FF2B5EF4-FFF2-40B4-BE49-F238E27FC236}">
                <a16:creationId xmlns:a16="http://schemas.microsoft.com/office/drawing/2014/main" id="{F2393977-A800-B945-25D0-7DD281974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079750"/>
            <a:ext cx="1966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175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  <a:defRPr/>
            </a:pPr>
            <a:r>
              <a:rPr lang="en-US" altLang="nl-NL" sz="1200">
                <a:ln>
                  <a:solidFill>
                    <a:srgbClr val="000000"/>
                  </a:solidFill>
                </a:ln>
              </a:rPr>
              <a:t>Afghanistan - ISAF</a:t>
            </a:r>
            <a:endParaRPr lang="nl-NL" altLang="nl-NL" sz="120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5369" name="Rectangle 3">
            <a:hlinkClick r:id="rId4" action="ppaction://hlinkfile"/>
            <a:extLst>
              <a:ext uri="{FF2B5EF4-FFF2-40B4-BE49-F238E27FC236}">
                <a16:creationId xmlns:a16="http://schemas.microsoft.com/office/drawing/2014/main" id="{E8F849D5-C07E-9D05-D86B-1258E6DCC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087813"/>
            <a:ext cx="1679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175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  <a:defRPr/>
            </a:pPr>
            <a:r>
              <a:rPr lang="en-US" altLang="nl-NL" sz="1200">
                <a:ln>
                  <a:solidFill>
                    <a:srgbClr val="000000"/>
                  </a:solidFill>
                </a:ln>
              </a:rPr>
              <a:t>Mali - </a:t>
            </a:r>
            <a:r>
              <a:rPr lang="en-US" altLang="nl-NL" sz="1200" err="1">
                <a:ln>
                  <a:solidFill>
                    <a:srgbClr val="000000"/>
                  </a:solidFill>
                </a:ln>
              </a:rPr>
              <a:t>Minusma</a:t>
            </a:r>
            <a:endParaRPr lang="nl-NL" altLang="nl-NL" sz="120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1514" name="Oval 1">
            <a:extLst>
              <a:ext uri="{FF2B5EF4-FFF2-40B4-BE49-F238E27FC236}">
                <a16:creationId xmlns:a16="http://schemas.microsoft.com/office/drawing/2014/main" id="{A1226CCF-9E70-525E-3CED-B5476BF7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916113"/>
            <a:ext cx="996950" cy="4333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nl-NL" altLang="nl-NL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luchtmachtNL1">
  <a:themeElements>
    <a:clrScheme name="Defensie Luchtmac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494C5"/>
      </a:accent1>
      <a:accent2>
        <a:srgbClr val="9ACCD4"/>
      </a:accent2>
      <a:accent3>
        <a:srgbClr val="005187"/>
      </a:accent3>
      <a:accent4>
        <a:srgbClr val="E17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ucht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ucht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5187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65c1c6-eeab-4c13-aeec-c416ef7cdf50" xsi:nil="true"/>
    <lcf76f155ced4ddcb4097134ff3c332f xmlns="28d0f6cd-a247-4314-a80a-e63282e8f33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CDC9D55C4B47B10887B1723FE5DD" ma:contentTypeVersion="16" ma:contentTypeDescription="Een nieuw document maken." ma:contentTypeScope="" ma:versionID="fce4e5d1fe31e2191e36875b68ed08f7">
  <xsd:schema xmlns:xsd="http://www.w3.org/2001/XMLSchema" xmlns:xs="http://www.w3.org/2001/XMLSchema" xmlns:p="http://schemas.microsoft.com/office/2006/metadata/properties" xmlns:ns2="28d0f6cd-a247-4314-a80a-e63282e8f330" xmlns:ns3="6f65c1c6-eeab-4c13-aeec-c416ef7cdf50" targetNamespace="http://schemas.microsoft.com/office/2006/metadata/properties" ma:root="true" ma:fieldsID="98e6a3e05e7d10d9055eb315d2e3a46a" ns2:_="" ns3:_="">
    <xsd:import namespace="28d0f6cd-a247-4314-a80a-e63282e8f330"/>
    <xsd:import namespace="6f65c1c6-eeab-4c13-aeec-c416ef7cdf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0f6cd-a247-4314-a80a-e63282e8f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ab5180a-2ced-453a-a763-3b52987b51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5c1c6-eeab-4c13-aeec-c416ef7cdf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11f77b-ab7f-4a58-8665-53a6fcf996df}" ma:internalName="TaxCatchAll" ma:showField="CatchAllData" ma:web="6f65c1c6-eeab-4c13-aeec-c416ef7cdf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AE211-9FFD-4831-B3D9-41182472DA37}">
  <ds:schemaRefs>
    <ds:schemaRef ds:uri="28d0f6cd-a247-4314-a80a-e63282e8f330"/>
    <ds:schemaRef ds:uri="6f65c1c6-eeab-4c13-aeec-c416ef7cdf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6AEFFA-B9F3-4BB8-9159-088E4E61E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58209E-9EFC-4835-B781-594F73BC322C}">
  <ds:schemaRefs>
    <ds:schemaRef ds:uri="28d0f6cd-a247-4314-a80a-e63282e8f330"/>
    <ds:schemaRef ds:uri="6f65c1c6-eeab-4c13-aeec-c416ef7cdf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luchtmachtNL1</Template>
  <TotalTime>0</TotalTime>
  <Words>1027</Words>
  <Application>Microsoft Macintosh PowerPoint</Application>
  <PresentationFormat>Diavoorstelling (4:3)</PresentationFormat>
  <Paragraphs>232</Paragraphs>
  <Slides>15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Verdana</vt:lpstr>
      <vt:lpstr>Wingdings</vt:lpstr>
      <vt:lpstr>luchtmachtNL1</vt:lpstr>
      <vt:lpstr>Defensie Helikopter Commando</vt:lpstr>
      <vt:lpstr>Inhoud</vt:lpstr>
      <vt:lpstr>Defensie Helikopter Commando</vt:lpstr>
      <vt:lpstr>Locaties DHC</vt:lpstr>
      <vt:lpstr>Nationale taken DHC (1 van de hoofdtaken Defensie)</vt:lpstr>
      <vt:lpstr>Nationale taken DHC (1 van de hoofdtaken Defensie)</vt:lpstr>
      <vt:lpstr>Hoofdtaken DHC (landoptreden)</vt:lpstr>
      <vt:lpstr>Hoofdtaken DHC (landoptreden)</vt:lpstr>
      <vt:lpstr>Operaties DHC Internationaal</vt:lpstr>
      <vt:lpstr>Hoofdtaak DHC</vt:lpstr>
      <vt:lpstr>Laagvlieggebieden</vt:lpstr>
      <vt:lpstr>GLV5 – Oirschotse Heide</vt:lpstr>
      <vt:lpstr>GLV5 – Oirschotse Heide</vt:lpstr>
      <vt:lpstr>GLV5 – Oirschotse Heide</vt:lpstr>
      <vt:lpstr>PowerPoint-presentatie</vt:lpstr>
    </vt:vector>
  </TitlesOfParts>
  <Company>Ministerie van Defensie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Sjaak Cox | Samen op de hoogte</cp:lastModifiedBy>
  <cp:revision>1</cp:revision>
  <cp:lastPrinted>2015-06-04T07:52:36Z</cp:lastPrinted>
  <dcterms:created xsi:type="dcterms:W3CDTF">2010-02-03T15:04:07Z</dcterms:created>
  <dcterms:modified xsi:type="dcterms:W3CDTF">2023-03-23T17:55:01Z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Commandeur G.A. Polet</vt:lpwstr>
  </property>
  <property fmtid="{D5CDD505-2E9C-101B-9397-08002B2CF9AE}" pid="3" name="_Functie">
    <vt:lpwstr>Commandant Defensie Helikopter Commando</vt:lpwstr>
  </property>
  <property fmtid="{D5CDD505-2E9C-101B-9397-08002B2CF9AE}" pid="4" name="_Titel">
    <vt:lpwstr>Defensie Helikopter Commando</vt:lpwstr>
  </property>
  <property fmtid="{D5CDD505-2E9C-101B-9397-08002B2CF9AE}" pid="5" name="_SubTitel">
    <vt:lpwstr>Introductie</vt:lpwstr>
  </property>
  <property fmtid="{D5CDD505-2E9C-101B-9397-08002B2CF9AE}" pid="6" name="_RvEBenaming">
    <vt:lpwstr/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4</vt:lpwstr>
  </property>
  <property fmtid="{D5CDD505-2E9C-101B-9397-08002B2CF9AE}" pid="11" name="_LogoTaal">
    <vt:lpwstr>1</vt:lpwstr>
  </property>
  <property fmtid="{D5CDD505-2E9C-101B-9397-08002B2CF9AE}" pid="12" name="_RubriceringTaal">
    <vt:lpwstr>1</vt:lpwstr>
  </property>
  <property fmtid="{D5CDD505-2E9C-101B-9397-08002B2CF9AE}" pid="13" name="_PresentatieType">
    <vt:lpwstr>1</vt:lpwstr>
  </property>
  <property fmtid="{D5CDD505-2E9C-101B-9397-08002B2CF9AE}" pid="14" name="ContentTypeId">
    <vt:lpwstr>0x010100E520CDC9D55C4B47B10887B1723FE5DD</vt:lpwstr>
  </property>
  <property fmtid="{D5CDD505-2E9C-101B-9397-08002B2CF9AE}" pid="15" name="MediaServiceImageTags">
    <vt:lpwstr/>
  </property>
</Properties>
</file>