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9" r:id="rId6"/>
    <p:sldId id="258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65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CA7D1C-D789-8E5A-C963-4F6EF7E2B1E6}" name="Michelle van Waasdijk" initials="MvW" userId="S::Michelle.vanwaasdijk@eindhovenairport.nl::2a07e834-0439-4728-ac29-ed29216ba52b" providerId="AD"/>
  <p188:author id="{7184FD66-623A-712B-B91B-025D94F2103C}" name="Roel Hellemons" initials="RH" userId="S::R.Hellemons@eindhovenairport.nl::ca3b9173-5bc0-4be6-bc58-e9a03df074a0" providerId="AD"/>
  <p188:author id="{3C608596-EC79-9DFC-C02E-BE935ADD516E}" name="Mirjam van den Bogaard" initials="MvdB" userId="S::Mirjam.vandenbogaard@eindhovenairport.nl::04f64b81-840f-4f85-b58f-ede48d6d68c3" providerId="AD"/>
  <p188:author id="{1F6290BF-3C86-8547-D9A3-B4141650EFAB}" name="Roel Hellemons" initials="RH" userId="S::r.hellemons@eindhovenairport.nl::ca3b9173-5bc0-4be6-bc58-e9a03df074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3B8"/>
    <a:srgbClr val="FFC000"/>
    <a:srgbClr val="2C80EB"/>
    <a:srgbClr val="042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97373-19F0-45EB-B07B-08B8523C43F5}" v="52" dt="2024-07-17T13:07:59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9" autoAdjust="0"/>
  </p:normalViewPr>
  <p:slideViewPr>
    <p:cSldViewPr snapToGrid="0" snapToObjects="1">
      <p:cViewPr varScale="1">
        <p:scale>
          <a:sx n="78" d="100"/>
          <a:sy n="78" d="100"/>
        </p:scale>
        <p:origin x="878" y="67"/>
      </p:cViewPr>
      <p:guideLst>
        <p:guide orient="horz" pos="777"/>
        <p:guide pos="415"/>
        <p:guide pos="7265"/>
        <p:guide orient="horz"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van Waasdijk" userId="2a07e834-0439-4728-ac29-ed29216ba52b" providerId="ADAL" clId="{40997373-19F0-45EB-B07B-08B8523C43F5}"/>
    <pc:docChg chg="modSld">
      <pc:chgData name="Michelle van Waasdijk" userId="2a07e834-0439-4728-ac29-ed29216ba52b" providerId="ADAL" clId="{40997373-19F0-45EB-B07B-08B8523C43F5}" dt="2024-07-17T13:08:18.718" v="37" actId="27918"/>
      <pc:docMkLst>
        <pc:docMk/>
      </pc:docMkLst>
      <pc:sldChg chg="modSp mod">
        <pc:chgData name="Michelle van Waasdijk" userId="2a07e834-0439-4728-ac29-ed29216ba52b" providerId="ADAL" clId="{40997373-19F0-45EB-B07B-08B8523C43F5}" dt="2024-07-03T07:35:31.224" v="1" actId="20577"/>
        <pc:sldMkLst>
          <pc:docMk/>
          <pc:sldMk cId="3946461713" sldId="256"/>
        </pc:sldMkLst>
        <pc:spChg chg="mod">
          <ac:chgData name="Michelle van Waasdijk" userId="2a07e834-0439-4728-ac29-ed29216ba52b" providerId="ADAL" clId="{40997373-19F0-45EB-B07B-08B8523C43F5}" dt="2024-07-03T07:35:31.224" v="1" actId="20577"/>
          <ac:spMkLst>
            <pc:docMk/>
            <pc:sldMk cId="3946461713" sldId="256"/>
            <ac:spMk id="2" creationId="{00000000-0000-0000-0000-000000000000}"/>
          </ac:spMkLst>
        </pc:spChg>
      </pc:sldChg>
      <pc:sldChg chg="addSp delSp modSp">
        <pc:chgData name="Michelle van Waasdijk" userId="2a07e834-0439-4728-ac29-ed29216ba52b" providerId="ADAL" clId="{40997373-19F0-45EB-B07B-08B8523C43F5}" dt="2024-07-17T13:07:36.832" v="34" actId="1076"/>
        <pc:sldMkLst>
          <pc:docMk/>
          <pc:sldMk cId="458447324" sldId="258"/>
        </pc:sldMkLst>
        <pc:picChg chg="add mod">
          <ac:chgData name="Michelle van Waasdijk" userId="2a07e834-0439-4728-ac29-ed29216ba52b" providerId="ADAL" clId="{40997373-19F0-45EB-B07B-08B8523C43F5}" dt="2024-07-17T13:07:36.832" v="34" actId="1076"/>
          <ac:picMkLst>
            <pc:docMk/>
            <pc:sldMk cId="458447324" sldId="258"/>
            <ac:picMk id="3" creationId="{D4050287-3B33-FA00-158D-BC5A69F6E4C8}"/>
          </ac:picMkLst>
        </pc:picChg>
        <pc:picChg chg="del">
          <ac:chgData name="Michelle van Waasdijk" userId="2a07e834-0439-4728-ac29-ed29216ba52b" providerId="ADAL" clId="{40997373-19F0-45EB-B07B-08B8523C43F5}" dt="2024-07-17T13:07:18.548" v="28" actId="478"/>
          <ac:picMkLst>
            <pc:docMk/>
            <pc:sldMk cId="458447324" sldId="258"/>
            <ac:picMk id="1026" creationId="{1C7615A5-1E67-675A-0261-97553EC8C1C0}"/>
          </ac:picMkLst>
        </pc:picChg>
      </pc:sldChg>
      <pc:sldChg chg="modSp mod">
        <pc:chgData name="Michelle van Waasdijk" userId="2a07e834-0439-4728-ac29-ed29216ba52b" providerId="ADAL" clId="{40997373-19F0-45EB-B07B-08B8523C43F5}" dt="2024-07-05T08:19:44.381" v="19" actId="20577"/>
        <pc:sldMkLst>
          <pc:docMk/>
          <pc:sldMk cId="1184680316" sldId="265"/>
        </pc:sldMkLst>
        <pc:spChg chg="mod">
          <ac:chgData name="Michelle van Waasdijk" userId="2a07e834-0439-4728-ac29-ed29216ba52b" providerId="ADAL" clId="{40997373-19F0-45EB-B07B-08B8523C43F5}" dt="2024-07-05T08:17:50.390" v="13" actId="6549"/>
          <ac:spMkLst>
            <pc:docMk/>
            <pc:sldMk cId="1184680316" sldId="265"/>
            <ac:spMk id="6" creationId="{1F4111BD-318B-B747-E919-A53F2291C790}"/>
          </ac:spMkLst>
        </pc:spChg>
        <pc:graphicFrameChg chg="mod">
          <ac:chgData name="Michelle van Waasdijk" userId="2a07e834-0439-4728-ac29-ed29216ba52b" providerId="ADAL" clId="{40997373-19F0-45EB-B07B-08B8523C43F5}" dt="2024-07-05T08:19:44.381" v="19" actId="20577"/>
          <ac:graphicFrameMkLst>
            <pc:docMk/>
            <pc:sldMk cId="1184680316" sldId="265"/>
            <ac:graphicFrameMk id="7" creationId="{F80A7570-A23A-BB9E-A60D-0E5DE9BCD3F3}"/>
          </ac:graphicFrameMkLst>
        </pc:graphicFrameChg>
      </pc:sldChg>
      <pc:sldChg chg="modSp mod">
        <pc:chgData name="Michelle van Waasdijk" userId="2a07e834-0439-4728-ac29-ed29216ba52b" providerId="ADAL" clId="{40997373-19F0-45EB-B07B-08B8523C43F5}" dt="2024-07-17T13:08:18.718" v="37" actId="27918"/>
        <pc:sldMkLst>
          <pc:docMk/>
          <pc:sldMk cId="2117515296" sldId="266"/>
        </pc:sldMkLst>
        <pc:graphicFrameChg chg="mod">
          <ac:chgData name="Michelle van Waasdijk" userId="2a07e834-0439-4728-ac29-ed29216ba52b" providerId="ADAL" clId="{40997373-19F0-45EB-B07B-08B8523C43F5}" dt="2024-07-05T08:23:27.062" v="26"/>
          <ac:graphicFrameMkLst>
            <pc:docMk/>
            <pc:sldMk cId="2117515296" sldId="266"/>
            <ac:graphicFrameMk id="8" creationId="{89405386-590F-4E8E-99C5-FF5D1F3044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Jaaroverzichten</a:t>
            </a:r>
            <a:r>
              <a:rPr lang="nl-NL" baseline="0" dirty="0"/>
              <a:t> 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655</c:v>
                </c:pt>
                <c:pt idx="1">
                  <c:v>171</c:v>
                </c:pt>
                <c:pt idx="2">
                  <c:v>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2-4610-A8D4-B2BEB096C47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54</c:v>
                </c:pt>
                <c:pt idx="1">
                  <c:v>15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2-4610-A8D4-B2BEB096C47D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109</c:v>
                </c:pt>
                <c:pt idx="1">
                  <c:v>78</c:v>
                </c:pt>
                <c:pt idx="2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2-4610-A8D4-B2BEB096C47D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283</c:v>
                </c:pt>
                <c:pt idx="1">
                  <c:v>46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C-479C-AFC9-3B592F03142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230</c:v>
                </c:pt>
                <c:pt idx="1">
                  <c:v>43</c:v>
                </c:pt>
                <c:pt idx="2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6-4CBB-9568-B3F8D80D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569215"/>
        <c:axId val="829565887"/>
      </c:barChart>
      <c:catAx>
        <c:axId val="8295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29565887"/>
        <c:crosses val="autoZero"/>
        <c:auto val="1"/>
        <c:lblAlgn val="ctr"/>
        <c:lblOffset val="100"/>
        <c:noMultiLvlLbl val="0"/>
      </c:catAx>
      <c:valAx>
        <c:axId val="82956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295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/>
              <a:t>t/m Q2 2019 </a:t>
            </a:r>
            <a:r>
              <a:rPr lang="nl-NL" baseline="0" dirty="0" err="1"/>
              <a:t>vs</a:t>
            </a:r>
            <a:r>
              <a:rPr lang="nl-NL" baseline="0" dirty="0"/>
              <a:t> </a:t>
            </a:r>
          </a:p>
          <a:p>
            <a:pPr>
              <a:defRPr/>
            </a:pPr>
            <a:r>
              <a:rPr lang="nl-NL" dirty="0"/>
              <a:t>t/m Q2 2024</a:t>
            </a:r>
          </a:p>
        </c:rich>
      </c:tx>
      <c:layout>
        <c:manualLayout>
          <c:xMode val="edge"/>
          <c:yMode val="edge"/>
          <c:x val="0.29708594908610952"/>
          <c:y val="3.04484213332668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9.6245348485568039E-2"/>
          <c:y val="7.5342820454050677E-2"/>
          <c:w val="0.9268773375984251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 t/m Q1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
 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318</c:v>
                </c:pt>
                <c:pt idx="1">
                  <c:v>69</c:v>
                </c:pt>
                <c:pt idx="2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1-4F35-948D-D0323FDCB2F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t/m Q2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2300-2330
 </c:v>
                </c:pt>
                <c:pt idx="1">
                  <c:v>2330-2400</c:v>
                </c:pt>
                <c:pt idx="2">
                  <c:v>2300-2400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22</c:v>
                </c:pt>
                <c:pt idx="2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1-4F35-948D-D0323FDCB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6469759"/>
        <c:axId val="1156459359"/>
      </c:barChart>
      <c:catAx>
        <c:axId val="115646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6459359"/>
        <c:crosses val="autoZero"/>
        <c:auto val="1"/>
        <c:lblAlgn val="ctr"/>
        <c:lblOffset val="100"/>
        <c:noMultiLvlLbl val="0"/>
      </c:catAx>
      <c:valAx>
        <c:axId val="115645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646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Geluidbelasting in km2 van de 35Ke zone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1.2829857990829545E-2"/>
          <c:y val="0.14622501269501306"/>
          <c:w val="0.97434028401834094"/>
          <c:h val="0.71229980791507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Vergund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0F-4CB1-BC5E-189C9BD9E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Blad1!$B$2:$G$2</c:f>
              <c:numCache>
                <c:formatCode>General</c:formatCode>
                <c:ptCount val="6"/>
                <c:pt idx="0">
                  <c:v>10.3</c:v>
                </c:pt>
                <c:pt idx="1">
                  <c:v>10.3</c:v>
                </c:pt>
                <c:pt idx="2">
                  <c:v>10.3</c:v>
                </c:pt>
                <c:pt idx="3">
                  <c:v>9.39</c:v>
                </c:pt>
                <c:pt idx="4">
                  <c:v>9.15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F-4974-B870-7B52E9388920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Gerealiseerd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7E-4612-B2CB-9BDAA08F8F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7E-4612-B2CB-9BDAA08F8F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7E-4612-B2CB-9BDAA08F8F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E-4612-B2CB-9BDAA08F8FE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D-44FC-B6BE-1F9E6C7D362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925-46A4-BAA6-021009CF1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Blad1!$B$3:$G$3</c:f>
              <c:numCache>
                <c:formatCode>General</c:formatCode>
                <c:ptCount val="6"/>
                <c:pt idx="0">
                  <c:v>9.6</c:v>
                </c:pt>
                <c:pt idx="1">
                  <c:v>4.5</c:v>
                </c:pt>
                <c:pt idx="2">
                  <c:v>5.2</c:v>
                </c:pt>
                <c:pt idx="3">
                  <c:v>9.2799999999999994</c:v>
                </c:pt>
                <c:pt idx="4">
                  <c:v>9.1300000000000008</c:v>
                </c:pt>
                <c:pt idx="5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F-4974-B870-7B52E93889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1558991"/>
        <c:axId val="1151563151"/>
      </c:barChart>
      <c:catAx>
        <c:axId val="115155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151563151"/>
        <c:crosses val="autoZero"/>
        <c:auto val="1"/>
        <c:lblAlgn val="ctr"/>
        <c:lblOffset val="100"/>
        <c:noMultiLvlLbl val="0"/>
      </c:catAx>
      <c:valAx>
        <c:axId val="115156315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55899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0.82753</cdr:x>
      <cdr:y>0.56001</cdr:y>
    </cdr:from>
    <cdr:to>
      <cdr:x>1</cdr:x>
      <cdr:y>0.67353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1215E886-32A5-1B2E-AE1D-D055D35DCE9F}"/>
            </a:ext>
          </a:extLst>
        </cdr:cNvPr>
        <cdr:cNvSpPr txBox="1"/>
      </cdr:nvSpPr>
      <cdr:spPr>
        <a:xfrm xmlns:a="http://schemas.openxmlformats.org/drawingml/2006/main" rot="5400000">
          <a:off x="9917465" y="1838785"/>
          <a:ext cx="511278" cy="1877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0.82031</cdr:x>
      <cdr:y>0.53599</cdr:y>
    </cdr:from>
    <cdr:to>
      <cdr:x>1</cdr:x>
      <cdr:y>0.63642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B2A3D5E5-384D-EFB0-131A-902B95585DEC}"/>
            </a:ext>
          </a:extLst>
        </cdr:cNvPr>
        <cdr:cNvSpPr txBox="1"/>
      </cdr:nvSpPr>
      <cdr:spPr>
        <a:xfrm xmlns:a="http://schemas.openxmlformats.org/drawingml/2006/main" rot="4789904">
          <a:off x="9986291" y="1661805"/>
          <a:ext cx="452284" cy="1956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0.91803</cdr:x>
      <cdr:y>0.42356</cdr:y>
    </cdr:from>
    <cdr:to>
      <cdr:x>0.95415</cdr:x>
      <cdr:y>0.87738</cdr:y>
    </cdr:to>
    <cdr:sp macro="" textlink="">
      <cdr:nvSpPr>
        <cdr:cNvPr id="5" name="Tekstvak 4">
          <a:extLst xmlns:a="http://schemas.openxmlformats.org/drawingml/2006/main">
            <a:ext uri="{FF2B5EF4-FFF2-40B4-BE49-F238E27FC236}">
              <a16:creationId xmlns:a16="http://schemas.microsoft.com/office/drawing/2014/main" id="{47A40992-7B18-B6E7-AA83-51AF70AA1094}"/>
            </a:ext>
          </a:extLst>
        </cdr:cNvPr>
        <cdr:cNvSpPr txBox="1"/>
      </cdr:nvSpPr>
      <cdr:spPr>
        <a:xfrm xmlns:a="http://schemas.openxmlformats.org/drawingml/2006/main" rot="16200000" flipV="1">
          <a:off x="9170829" y="2732903"/>
          <a:ext cx="2043883" cy="393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600" b="1" dirty="0">
              <a:solidFill>
                <a:srgbClr val="FF0000"/>
              </a:solidFill>
            </a:rPr>
            <a:t>Verwachting Q2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5A99-3C2A-5341-896D-9F8C1BEF0045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8B66-B515-794E-8BB7-C5375DEEA2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5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8B66-B515-794E-8BB7-C5375DEEA28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88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28B66-B515-794E-8BB7-C5375DEEA28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57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C315CEE-23AC-E949-9279-97D8BDB435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62950-8FDB-2947-A64E-39E9136418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0858" y="2881905"/>
            <a:ext cx="968294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Plaats hier de titel van de presentatie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D0C23E8B-928F-AE43-8861-F68399F92312}"/>
              </a:ext>
            </a:extLst>
          </p:cNvPr>
          <p:cNvSpPr txBox="1">
            <a:spLocks/>
          </p:cNvSpPr>
          <p:nvPr userDrawn="1"/>
        </p:nvSpPr>
        <p:spPr>
          <a:xfrm>
            <a:off x="562880" y="6303185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0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0BCDDC-68AA-024D-925C-E4348F0F5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D0BBA8-0E9E-4E40-898E-923CDAD16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86" y="2787650"/>
            <a:ext cx="10515600" cy="138163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de titel</a:t>
            </a:r>
            <a:br>
              <a:rPr lang="nl-NL" dirty="0"/>
            </a:br>
            <a:r>
              <a:rPr lang="nl-NL" dirty="0"/>
              <a:t>van de tussenpagina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0DC389-AA00-E24B-B920-A470ECCB13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662" y="413912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Hier is ruimte voor een ondertitel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0FE83-2066-9F40-BF69-C822E123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7" y="6304594"/>
            <a:ext cx="5395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7A9211-49A9-9F48-8C0B-F06B1288118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92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F8E6F-D087-B64B-863A-7F0917B9A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A472B-6704-AD48-9BD3-8BA531639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213881-9A1F-6046-94E9-3E7A0BC6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9D9CAD5-4C9B-491D-A146-F330821C5A2A}" type="datetime1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55732C-3FC3-AD42-A32B-4DBEDF85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8F9565-3073-4342-A1A9-5D024F27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211-49A9-9F48-8C0B-F06B1288118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8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D4B52-6459-A64D-87E0-1087887B7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BD210-93C6-5E42-A46E-904996334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360" y="1691513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568485-3FEA-284E-B980-3520ABC3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1513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66CD75-0605-264A-9581-B914BD8F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65F853-A26C-364D-97F9-8F60A101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211-49A9-9F48-8C0B-F06B1288118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CCF4E26F-28AA-A841-B595-D55DEDF2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488" y="6241642"/>
            <a:ext cx="1036925" cy="365125"/>
          </a:xfrm>
        </p:spPr>
        <p:txBody>
          <a:bodyPr/>
          <a:lstStyle>
            <a:lvl1pPr>
              <a:defRPr sz="1050"/>
            </a:lvl1pPr>
          </a:lstStyle>
          <a:p>
            <a:fld id="{C9D9CAD5-4C9B-491D-A146-F330821C5A2A}" type="datetime1">
              <a:rPr lang="nl-NL" smtClean="0"/>
              <a:pPr/>
              <a:t>17-7-2024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26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85A1743D-6C0E-478C-96C5-81DEC68FB946}" type="datetimeFigureOut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1507-8D56-4137-8EA7-9851C83AD7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84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F0294-C6C1-F54C-8DA8-759099DDE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C88A67B-F6C2-AD4E-976B-0E37312C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8E047407-A8BD-49E6-A996-C3C90182DD95}" type="datetime1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6B68FB-8B30-AF4A-A138-40A296C3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6CD6F9-C8E3-2D4F-B2A4-D0870BF2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211-49A9-9F48-8C0B-F06B128811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7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211-49A9-9F48-8C0B-F06B12881181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B525A259-9D4D-0B45-A1AF-D7FBBF22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488" y="6241642"/>
            <a:ext cx="1036925" cy="365125"/>
          </a:xfrm>
        </p:spPr>
        <p:txBody>
          <a:bodyPr/>
          <a:lstStyle>
            <a:lvl1pPr>
              <a:defRPr sz="1050"/>
            </a:lvl1pPr>
          </a:lstStyle>
          <a:p>
            <a:fld id="{C9D9CAD5-4C9B-491D-A146-F330821C5A2A}" type="datetime1">
              <a:rPr lang="nl-NL" smtClean="0"/>
              <a:pPr/>
              <a:t>17-7-2024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59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3867" y="1600200"/>
            <a:ext cx="5410200" cy="4525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Veel tekst, maar net geen rapport!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062134" y="1600200"/>
            <a:ext cx="5410200" cy="45259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Veel tekst</a:t>
            </a:r>
          </a:p>
          <a:p>
            <a:pPr lv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A9BDB86-7905-4FF5-ADDA-FCE0A560E858}" type="datetimeFigureOut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8BE3-7D31-4B1E-B2C8-C38C272D8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33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208" y="196850"/>
            <a:ext cx="10909059" cy="116205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207000" y="1511300"/>
            <a:ext cx="6155268" cy="46148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illustratie</a:t>
            </a:r>
            <a:r>
              <a:rPr lang="en-US" dirty="0"/>
              <a:t> in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3209" y="1511300"/>
            <a:ext cx="4575991" cy="4614863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AA9BDB86-7905-4FF5-ADDA-FCE0A560E858}" type="datetimeFigureOut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8BE3-7D31-4B1E-B2C8-C38C272D8B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1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E156BC-654A-A047-A6F2-45D0DF399C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65FD14-62A5-C749-B319-10CC5B00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20" y="337690"/>
            <a:ext cx="1088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706149-934A-7743-9B09-689A83E49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20" y="1681611"/>
            <a:ext cx="10888400" cy="450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B92C84-A356-1245-BF35-203583A7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488" y="6241642"/>
            <a:ext cx="1036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6790-496E-44EA-8495-7C2191844FD8}" type="datetime1">
              <a:rPr lang="nl-NL" sz="1050" smtClean="0"/>
              <a:pPr/>
              <a:t>17-7-2024</a:t>
            </a:fld>
            <a:r>
              <a:rPr lang="nl-NL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2DF442-BE7D-3A45-92A5-AC7A70103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7444" y="6241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09B35F-795A-8F4C-852D-5EA1104F2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49" y="6246737"/>
            <a:ext cx="432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9211-49A9-9F48-8C0B-F06B12881181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05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9" r:id="rId5"/>
    <p:sldLayoutId id="2147483654" r:id="rId6"/>
    <p:sldLayoutId id="2147483656" r:id="rId7"/>
    <p:sldLayoutId id="2147483662" r:id="rId8"/>
    <p:sldLayoutId id="2147483666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Actief sturen op minder geluidbelasting</a:t>
            </a:r>
            <a:br>
              <a:rPr lang="nl-NL" sz="4000" dirty="0"/>
            </a:br>
            <a:r>
              <a:rPr lang="nl-NL" sz="4000" dirty="0"/>
              <a:t>t/</a:t>
            </a:r>
            <a:r>
              <a:rPr lang="nl-NL" sz="4000"/>
              <a:t>m Q2 </a:t>
            </a:r>
            <a:r>
              <a:rPr lang="nl-NL" sz="4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4646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0F34B-3C59-4A8D-B168-2456EEEA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5F1A8-ECD9-41F9-BA23-7D6F933E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9" y="1520114"/>
            <a:ext cx="10888400" cy="450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Havengelden (tarieven gebaseerd op voorgaande IATA jaar):</a:t>
            </a:r>
          </a:p>
          <a:p>
            <a:pPr>
              <a:buFontTx/>
              <a:buChar char="-"/>
            </a:pPr>
            <a:r>
              <a:rPr lang="nl-NL" dirty="0"/>
              <a:t>Vanaf 1 april 2023: duurzame landing &amp; take off charge, onderscheid t.a.v.</a:t>
            </a:r>
          </a:p>
          <a:p>
            <a:pPr lvl="1">
              <a:buFontTx/>
              <a:buChar char="-"/>
            </a:pPr>
            <a:r>
              <a:rPr lang="nl-NL" dirty="0"/>
              <a:t>Geluidemissie (en daarmee ook CO2 emissie)</a:t>
            </a:r>
          </a:p>
          <a:p>
            <a:pPr lvl="1">
              <a:buFontTx/>
              <a:buChar char="-"/>
            </a:pPr>
            <a:r>
              <a:rPr lang="nl-NL" dirty="0"/>
              <a:t>Nachtstraffactor</a:t>
            </a:r>
          </a:p>
          <a:p>
            <a:pPr lvl="1">
              <a:buFontTx/>
              <a:buChar char="-"/>
            </a:pPr>
            <a:r>
              <a:rPr lang="nl-NL" dirty="0"/>
              <a:t>Stikstofemissie</a:t>
            </a:r>
          </a:p>
          <a:p>
            <a:pPr>
              <a:buFontTx/>
              <a:buChar char="-"/>
            </a:pPr>
            <a:r>
              <a:rPr lang="nl-NL"/>
              <a:t>Maximum </a:t>
            </a:r>
            <a:r>
              <a:rPr lang="nl-NL" dirty="0"/>
              <a:t>aantal vertraagde landingen tussen 23.30-24.00 uur = 50 per jaar</a:t>
            </a:r>
          </a:p>
          <a:p>
            <a:pPr>
              <a:buFontTx/>
              <a:buChar char="-"/>
            </a:pPr>
            <a:r>
              <a:rPr lang="nl-NL" dirty="0"/>
              <a:t>Vergunde geluidscontour wordt steeds iets kleiner: geluidwinst als gevolg van vlootvernieuwing komt ten gunste van de omgeving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F34AC-A91F-4B85-BA2D-ADAACE24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CAD5-4C9B-491D-A146-F330821C5A2A}" type="datetime1">
              <a:rPr lang="nl-NL" smtClean="0"/>
              <a:pPr/>
              <a:t>17-7-2024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D166F3-ED09-4CCF-ACD2-428A149F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211-49A9-9F48-8C0B-F06B1288118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35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20" y="337690"/>
            <a:ext cx="108884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Vlootvernieuwing (% van al het verkeer incl. </a:t>
            </a:r>
            <a:r>
              <a:rPr lang="nl-NL"/>
              <a:t>GA/BA)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4488" y="6241642"/>
            <a:ext cx="10369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A993E2-0CE0-4978-A3A6-87870B69485B}" type="datetime1">
              <a:rPr lang="nl-NL" smtClean="0"/>
              <a:pPr>
                <a:spcAft>
                  <a:spcPts val="600"/>
                </a:spcAft>
              </a:pPr>
              <a:t>17-7-2024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2349" y="6246737"/>
            <a:ext cx="432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1F1507-8D56-4137-8EA7-9851C83AD79F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3" name="Chart 7">
            <a:extLst>
              <a:ext uri="{FF2B5EF4-FFF2-40B4-BE49-F238E27FC236}">
                <a16:creationId xmlns:a16="http://schemas.microsoft.com/office/drawing/2014/main" id="{D4050287-3B33-FA00-158D-BC5A69F6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00" y="1290817"/>
            <a:ext cx="7917556" cy="47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4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D8218-F048-4014-A5A4-262BF9AF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20" y="337690"/>
            <a:ext cx="108884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Vluchten na elven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DB680-B4C2-4863-A799-D3E4C857D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151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0CB289-D7E2-4A9A-81C8-068070DE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49" y="6246737"/>
            <a:ext cx="43213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1F1507-8D56-4137-8EA7-9851C83AD79F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8D63CA-7540-4031-9557-E8033891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488" y="6241642"/>
            <a:ext cx="10369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E41184-29C3-4D6B-B389-76ECB9E23B40}" type="datetime1">
              <a:rPr lang="nl-NL" smtClean="0"/>
              <a:pPr>
                <a:spcAft>
                  <a:spcPts val="600"/>
                </a:spcAft>
              </a:pPr>
              <a:t>17-7-2024</a:t>
            </a:fld>
            <a:endParaRPr lang="nl-NL"/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4908A0EA-B98B-40A2-BA7E-F6D9E9049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362567"/>
              </p:ext>
            </p:extLst>
          </p:nvPr>
        </p:nvGraphicFramePr>
        <p:xfrm>
          <a:off x="526360" y="169151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1F4111BD-318B-B747-E919-A53F2291C790}"/>
              </a:ext>
            </a:extLst>
          </p:cNvPr>
          <p:cNvSpPr txBox="1"/>
          <p:nvPr/>
        </p:nvSpPr>
        <p:spPr>
          <a:xfrm>
            <a:off x="10236199" y="3957357"/>
            <a:ext cx="19455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Aantallen inclusief extensies:</a:t>
            </a:r>
          </a:p>
          <a:p>
            <a:r>
              <a:rPr lang="nl-NL" sz="1100" dirty="0"/>
              <a:t>t/m Q2 2024: 8</a:t>
            </a:r>
          </a:p>
          <a:p>
            <a:endParaRPr lang="nl-NL" sz="1100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F80A7570-A23A-BB9E-A60D-0E5DE9BCD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342968"/>
              </p:ext>
            </p:extLst>
          </p:nvPr>
        </p:nvGraphicFramePr>
        <p:xfrm>
          <a:off x="6172200" y="1871863"/>
          <a:ext cx="4063999" cy="417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468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B330E-579A-4248-B66F-D87BF8FC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8" y="337690"/>
            <a:ext cx="10888400" cy="1325563"/>
          </a:xfrm>
        </p:spPr>
        <p:txBody>
          <a:bodyPr/>
          <a:lstStyle/>
          <a:p>
            <a:r>
              <a:rPr lang="nl-NL" dirty="0"/>
              <a:t>Geluidreductie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9405386-590F-4E8E-99C5-FF5D1F304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0658"/>
              </p:ext>
            </p:extLst>
          </p:nvPr>
        </p:nvGraphicFramePr>
        <p:xfrm>
          <a:off x="534225" y="1681163"/>
          <a:ext cx="10888663" cy="450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E397AE-AF8F-42A3-95AF-37A45D4B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4BF7-244C-4A0B-A243-515435911F4E}" type="datetime1">
              <a:rPr lang="nl-NL" smtClean="0"/>
              <a:t>17-7-2024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D37EF9-734E-40A7-907F-C46D3A43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1507-8D56-4137-8EA7-9851C83AD79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1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4495653-4C0F-FB47-8EE9-F8576CF7A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92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 - Powerpoint Sjabloon_2019" id="{B67B8A3D-38F7-9A49-B4D8-366C65FBDD56}" vid="{261B4221-058A-0847-92D7-CE7E9F2EED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96F56CBCC334ABA3EF4ADDE2EDC30" ma:contentTypeVersion="16" ma:contentTypeDescription="Een nieuw document maken." ma:contentTypeScope="" ma:versionID="dafa1d2f15e7fb47743f0d40b3c0ffc3">
  <xsd:schema xmlns:xsd="http://www.w3.org/2001/XMLSchema" xmlns:xs="http://www.w3.org/2001/XMLSchema" xmlns:p="http://schemas.microsoft.com/office/2006/metadata/properties" xmlns:ns2="336f8585-e850-4c5f-8db9-d5a985fee1b0" xmlns:ns3="a32ef865-95b9-4df5-a064-7205dd3d7ccf" targetNamespace="http://schemas.microsoft.com/office/2006/metadata/properties" ma:root="true" ma:fieldsID="8250e4262ae64110e9a10d89673b07f4" ns2:_="" ns3:_="">
    <xsd:import namespace="336f8585-e850-4c5f-8db9-d5a985fee1b0"/>
    <xsd:import namespace="a32ef865-95b9-4df5-a064-7205dd3d7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f8585-e850-4c5f-8db9-d5a985fee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af6da731-a3d3-4e23-b3e5-c7bcc28c51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ef865-95b9-4df5-a064-7205dd3d7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bcb5ce4-204a-458d-9d10-3c7b3b6e2bcd}" ma:internalName="TaxCatchAll" ma:showField="CatchAllData" ma:web="a32ef865-95b9-4df5-a064-7205dd3d7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2ef865-95b9-4df5-a064-7205dd3d7ccf">
      <UserInfo>
        <DisplayName>Roel Hellemons</DisplayName>
        <AccountId>17</AccountId>
        <AccountType/>
      </UserInfo>
      <UserInfo>
        <DisplayName>Mirjam van den Bogaard</DisplayName>
        <AccountId>15</AccountId>
        <AccountType/>
      </UserInfo>
    </SharedWithUsers>
    <lcf76f155ced4ddcb4097134ff3c332f xmlns="336f8585-e850-4c5f-8db9-d5a985fee1b0">
      <Terms xmlns="http://schemas.microsoft.com/office/infopath/2007/PartnerControls"/>
    </lcf76f155ced4ddcb4097134ff3c332f>
    <TaxCatchAll xmlns="a32ef865-95b9-4df5-a064-7205dd3d7ccf" xsi:nil="true"/>
  </documentManagement>
</p:properties>
</file>

<file path=customXml/itemProps1.xml><?xml version="1.0" encoding="utf-8"?>
<ds:datastoreItem xmlns:ds="http://schemas.openxmlformats.org/officeDocument/2006/customXml" ds:itemID="{687A1816-110C-47FE-8521-26138624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f8585-e850-4c5f-8db9-d5a985fee1b0"/>
    <ds:schemaRef ds:uri="a32ef865-95b9-4df5-a064-7205dd3d7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405A2-D9BF-4403-93BF-9463EF48F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57BFB7-AE2F-435C-B798-C0887B455C7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a32ef865-95b9-4df5-a064-7205dd3d7ccf"/>
    <ds:schemaRef ds:uri="336f8585-e850-4c5f-8db9-d5a985fee1b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 - Powerpoint Sjabloon_2019</Template>
  <TotalTime>486</TotalTime>
  <Words>138</Words>
  <Application>Microsoft Office PowerPoint</Application>
  <PresentationFormat>Breedbeeld</PresentationFormat>
  <Paragraphs>31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Kantoorthema</vt:lpstr>
      <vt:lpstr>Actief sturen op minder geluidbelasting t/m Q2 2024</vt:lpstr>
      <vt:lpstr>Maatregelen</vt:lpstr>
      <vt:lpstr>Vlootvernieuwing (% van al het verkeer incl. GA/BA)</vt:lpstr>
      <vt:lpstr>Vluchten na elven</vt:lpstr>
      <vt:lpstr>Geluidreductie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Michelle van Waasdijk</dc:creator>
  <cp:lastModifiedBy>Michelle van Waasdijk</cp:lastModifiedBy>
  <cp:revision>13</cp:revision>
  <dcterms:created xsi:type="dcterms:W3CDTF">2022-03-16T14:16:25Z</dcterms:created>
  <dcterms:modified xsi:type="dcterms:W3CDTF">2024-07-17T13:08:23Z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17584e-8571-4d2d-ad5a-3ee9b95f3c36_Enabled">
    <vt:lpwstr>true</vt:lpwstr>
  </property>
  <property fmtid="{D5CDD505-2E9C-101B-9397-08002B2CF9AE}" pid="3" name="MSIP_Label_0f17584e-8571-4d2d-ad5a-3ee9b95f3c36_SetDate">
    <vt:lpwstr>2022-03-16T14:16:26Z</vt:lpwstr>
  </property>
  <property fmtid="{D5CDD505-2E9C-101B-9397-08002B2CF9AE}" pid="4" name="MSIP_Label_0f17584e-8571-4d2d-ad5a-3ee9b95f3c36_Method">
    <vt:lpwstr>Standard</vt:lpwstr>
  </property>
  <property fmtid="{D5CDD505-2E9C-101B-9397-08002B2CF9AE}" pid="5" name="MSIP_Label_0f17584e-8571-4d2d-ad5a-3ee9b95f3c36_Name">
    <vt:lpwstr>Intern</vt:lpwstr>
  </property>
  <property fmtid="{D5CDD505-2E9C-101B-9397-08002B2CF9AE}" pid="6" name="MSIP_Label_0f17584e-8571-4d2d-ad5a-3ee9b95f3c36_SiteId">
    <vt:lpwstr>4161e6ef-8785-42bc-af8f-df944478bba2</vt:lpwstr>
  </property>
  <property fmtid="{D5CDD505-2E9C-101B-9397-08002B2CF9AE}" pid="7" name="MSIP_Label_0f17584e-8571-4d2d-ad5a-3ee9b95f3c36_ActionId">
    <vt:lpwstr>a1547260-4ff0-40d0-bd6c-5457c8f03571</vt:lpwstr>
  </property>
  <property fmtid="{D5CDD505-2E9C-101B-9397-08002B2CF9AE}" pid="8" name="MSIP_Label_0f17584e-8571-4d2d-ad5a-3ee9b95f3c36_ContentBits">
    <vt:lpwstr>0</vt:lpwstr>
  </property>
  <property fmtid="{D5CDD505-2E9C-101B-9397-08002B2CF9AE}" pid="9" name="ContentTypeId">
    <vt:lpwstr>0x010100D0D96F56CBCC334ABA3EF4ADDE2EDC30</vt:lpwstr>
  </property>
  <property fmtid="{D5CDD505-2E9C-101B-9397-08002B2CF9AE}" pid="10" name="MediaServiceImageTags">
    <vt:lpwstr/>
  </property>
</Properties>
</file>