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8" r:id="rId3"/>
    <p:sldId id="262" r:id="rId4"/>
    <p:sldId id="263" r:id="rId5"/>
    <p:sldId id="264" r:id="rId6"/>
    <p:sldId id="265" r:id="rId7"/>
    <p:sldId id="269" r:id="rId8"/>
    <p:sldId id="267" r:id="rId9"/>
    <p:sldId id="258" r:id="rId10"/>
    <p:sldId id="270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4D798-BC7B-461E-B76A-CD703CEC7991}" type="datetimeFigureOut">
              <a:rPr lang="nl-NL" smtClean="0"/>
              <a:pPr/>
              <a:t>19-9-2022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8C66D-7490-4D7C-B449-44667DA4A10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18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CDF8-C8BF-42B1-B596-9B812BAD4A22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79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DA1-563F-4AB4-A56D-DE2D4BFAE186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47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58C-9254-4ADE-A7A9-C9167665EDEA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8058"/>
          </a:xfrm>
        </p:spPr>
        <p:txBody>
          <a:bodyPr>
            <a:noAutofit/>
          </a:bodyPr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34F9-35F7-4237-A6E3-92A2F1710021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916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2F34-037D-46CB-B5E9-49D7D1B6209D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36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F698-663B-4E8F-9909-117422D53760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4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9CF9-6FD7-41F5-B203-65D5757E817F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13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E65-5376-451B-B38C-2FA532A0CD5F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49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9043-D415-4851-B8A0-4B45BDB63D7B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83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B318-6D55-4982-B9C5-75CAD17F6B45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91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2D8D-A793-4B8A-860C-9771524CDA2C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604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309320"/>
            <a:ext cx="9144000" cy="6206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AB3D-2BF6-4FDB-8481-A2548E3D4FFC}" type="datetime1">
              <a:rPr lang="nl-NL" smtClean="0"/>
              <a:pPr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C11094-BD46-41F4-BC6F-035D6900124D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7668344" cy="9807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U:\SACN\Huisstijl\Logo\Logo ACN (PMS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162844" cy="82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8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712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470025"/>
          </a:xfrm>
        </p:spPr>
        <p:txBody>
          <a:bodyPr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Airport Coordination Netherlands (ACNL)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1</a:t>
            </a:fld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2BA107E-FAE4-F2A5-5059-87C47B69E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410" y="1628800"/>
            <a:ext cx="2893179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39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06C880-5E1D-6C70-A068-2D254AEA7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 algn="ctr">
              <a:buNone/>
            </a:pPr>
            <a:r>
              <a:rPr lang="nl-NL" sz="4000" dirty="0"/>
              <a:t>Vragen?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CBDC79-C74A-4311-ADA9-C91614D2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67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CB4E6-26FD-5F53-96FB-90B3034D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FC5863-0F7D-1D91-1C0E-BCCA7B111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/>
              <a:t>Introductie</a:t>
            </a:r>
          </a:p>
          <a:p>
            <a:pPr>
              <a:buFontTx/>
              <a:buChar char="-"/>
            </a:pPr>
            <a:r>
              <a:rPr lang="nl-NL" dirty="0"/>
              <a:t>De organisatie ACNL</a:t>
            </a:r>
          </a:p>
          <a:p>
            <a:pPr>
              <a:buFontTx/>
              <a:buChar char="-"/>
            </a:pPr>
            <a:r>
              <a:rPr lang="nl-NL" dirty="0"/>
              <a:t>De coördinatie door ACNL</a:t>
            </a:r>
          </a:p>
          <a:p>
            <a:pPr>
              <a:buFontTx/>
              <a:buChar char="-"/>
            </a:pPr>
            <a:r>
              <a:rPr lang="nl-NL" dirty="0" err="1"/>
              <a:t>Facts</a:t>
            </a:r>
            <a:r>
              <a:rPr lang="nl-NL" dirty="0"/>
              <a:t> Eindhoven Airport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F8840-CF6B-C480-C5D1-F624756B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612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Airport Coordination Netherlands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ACNL (voorheen: SACN) is in 1998 opgericht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ACNL is sinds 1 april 2020 een publiekrechtelijk zelfstanding bestuursorgaan (ZBO)</a:t>
            </a:r>
          </a:p>
          <a:p>
            <a:pPr lvl="1"/>
            <a:r>
              <a:rPr lang="nl-NL" dirty="0"/>
              <a:t>Een organisatie die een overheidstaak uitvoert</a:t>
            </a:r>
          </a:p>
          <a:p>
            <a:pPr lvl="1"/>
            <a:r>
              <a:rPr lang="nl-NL" dirty="0"/>
              <a:t>Een organisatie die functioneel en financieel onafhankelijk is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ACNL is organisatie bestaande uit 8 medewerkers.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Een ZBO valt onder de Kaderwet ZBO’s</a:t>
            </a:r>
          </a:p>
          <a:p>
            <a:pPr lvl="1"/>
            <a:r>
              <a:rPr lang="nl-NL" dirty="0"/>
              <a:t>Voor ACNL zijn artikel 21 en 22 uitgesloten</a:t>
            </a:r>
          </a:p>
          <a:p>
            <a:pPr lvl="2"/>
            <a:r>
              <a:rPr lang="nl-NL" dirty="0"/>
              <a:t>Onafhankelijkheid is hiermee vastgelegd</a:t>
            </a:r>
          </a:p>
          <a:p>
            <a:pPr lvl="2"/>
            <a:r>
              <a:rPr lang="nl-NL" dirty="0"/>
              <a:t>De Minister kan geen beleidsregels vaststellen voor ACNL</a:t>
            </a:r>
          </a:p>
          <a:p>
            <a:pPr lvl="2"/>
            <a:r>
              <a:rPr lang="nl-NL" dirty="0"/>
              <a:t>De Minister kan geen besluit van ACNL vernietigen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723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Airport Coordination Netherlands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Coördinatie vindt plaats conform:</a:t>
            </a:r>
          </a:p>
          <a:p>
            <a:pPr lvl="1"/>
            <a:r>
              <a:rPr lang="nl-NL" dirty="0"/>
              <a:t>EU slotverordening (EU 95/93)</a:t>
            </a:r>
          </a:p>
          <a:p>
            <a:pPr lvl="1"/>
            <a:r>
              <a:rPr lang="nl-NL" dirty="0"/>
              <a:t>Besluit slotallocatie</a:t>
            </a:r>
          </a:p>
          <a:p>
            <a:pPr lvl="1"/>
            <a:r>
              <a:rPr lang="nl-NL" dirty="0"/>
              <a:t>WASG (Worldwide Airport Slot Guidelines)</a:t>
            </a:r>
          </a:p>
          <a:p>
            <a:pPr lvl="1"/>
            <a:r>
              <a:rPr lang="nl-NL" dirty="0"/>
              <a:t>Lokale richtsnoeren</a:t>
            </a:r>
          </a:p>
          <a:p>
            <a:endParaRPr lang="nl-NL" dirty="0"/>
          </a:p>
          <a:p>
            <a:r>
              <a:rPr lang="nl-NL" dirty="0"/>
              <a:t>De parameters voor coördinatie zijn vastgelegd:</a:t>
            </a:r>
          </a:p>
          <a:p>
            <a:pPr lvl="1"/>
            <a:r>
              <a:rPr lang="nl-NL" dirty="0"/>
              <a:t>Capaciteitsdeclaratie per luchthaven</a:t>
            </a:r>
          </a:p>
          <a:p>
            <a:endParaRPr lang="nl-NL" dirty="0"/>
          </a:p>
          <a:p>
            <a:r>
              <a:rPr lang="nl-NL" dirty="0"/>
              <a:t>De capaciteitsdeclaratie wordt opgesteld door luchthavens en bevat parameters die gebaseerd zijn op:</a:t>
            </a:r>
          </a:p>
          <a:p>
            <a:pPr lvl="1"/>
            <a:r>
              <a:rPr lang="nl-NL" dirty="0"/>
              <a:t>Wetgeving</a:t>
            </a:r>
          </a:p>
          <a:p>
            <a:pPr lvl="1"/>
            <a:r>
              <a:rPr lang="nl-NL" dirty="0"/>
              <a:t>Vergunningseisen</a:t>
            </a:r>
          </a:p>
          <a:p>
            <a:pPr lvl="1"/>
            <a:r>
              <a:rPr lang="nl-NL" dirty="0"/>
              <a:t>Objectieve capaciteitsanalyse van de luchthaven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253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Airport Coordination Netherlands (3)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ACNL coördineert de volgende luchthavens:</a:t>
            </a:r>
          </a:p>
          <a:p>
            <a:pPr lvl="1"/>
            <a:r>
              <a:rPr lang="nl-NL" dirty="0"/>
              <a:t>Amsterdam Schiphol Airport (EHAM/AMS) – sinds 1998</a:t>
            </a:r>
          </a:p>
          <a:p>
            <a:pPr lvl="1"/>
            <a:r>
              <a:rPr lang="nl-NL" dirty="0"/>
              <a:t>Eindhoven Airport (EHEH/EIN) – sinds 2004</a:t>
            </a:r>
          </a:p>
          <a:p>
            <a:pPr lvl="1"/>
            <a:r>
              <a:rPr lang="nl-NL" dirty="0"/>
              <a:t>Rotterdam / The Hague Airport (EHRD/RTM) – sinds 2004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204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Coördinatie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Jaarlijkse coördinatie bestaat uit 2 seizoenen: </a:t>
            </a:r>
          </a:p>
          <a:p>
            <a:pPr lvl="1"/>
            <a:r>
              <a:rPr lang="nl-NL" dirty="0"/>
              <a:t>Winter (laatste zondag van oktober tot laatste zondag van maart)</a:t>
            </a:r>
          </a:p>
          <a:p>
            <a:pPr lvl="1"/>
            <a:r>
              <a:rPr lang="nl-NL" dirty="0"/>
              <a:t>Zomer (laatste zondag van maart tot laatste zondag van oktober)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Basis voor elk seizoen zijn de historische rechten</a:t>
            </a:r>
          </a:p>
          <a:p>
            <a:pPr lvl="1"/>
            <a:r>
              <a:rPr lang="nl-NL" dirty="0"/>
              <a:t>Vorig seizoen dient minimaal 80% realisatie gevlogen te zijn op serie niveau</a:t>
            </a:r>
          </a:p>
          <a:p>
            <a:pPr lvl="1"/>
            <a:r>
              <a:rPr lang="nl-NL" dirty="0"/>
              <a:t>Tijdens de COVID pandemie aangepaste realisatie grens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Na toekenning historische rechten wordt de wachtlijst verwerkt</a:t>
            </a:r>
          </a:p>
          <a:p>
            <a:pPr lvl="1"/>
            <a:r>
              <a:rPr lang="nl-NL" dirty="0"/>
              <a:t>Prioriteiten eerst (50% new </a:t>
            </a:r>
            <a:r>
              <a:rPr lang="nl-NL" dirty="0" err="1"/>
              <a:t>entrants</a:t>
            </a:r>
            <a:r>
              <a:rPr lang="nl-NL" dirty="0"/>
              <a:t> / 50% </a:t>
            </a:r>
            <a:r>
              <a:rPr lang="nl-NL" dirty="0" err="1"/>
              <a:t>yearround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Daarna de andere verzoeken</a:t>
            </a:r>
          </a:p>
          <a:p>
            <a:pPr lvl="1"/>
            <a:r>
              <a:rPr lang="nl-NL" dirty="0"/>
              <a:t>Totdat de capaciteitslimiet is bereikt, de overige verzoeken blijven op de wachtlijst</a:t>
            </a:r>
          </a:p>
          <a:p>
            <a:pPr lvl="1"/>
            <a:r>
              <a:rPr lang="nl-NL" dirty="0"/>
              <a:t>Slots die terugkomen worden opnieuw gealloceerd in prioriteit van de wachtlijst.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Regels voor slottoewijzing zijn voor alle gecoördineerde luchthavens gelijk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613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64E43-3FF0-FBF9-EEC9-BC423C40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Coördinatie (2)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E1264F-B836-5505-B4F9-4BCC3B408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/>
          <a:lstStyle/>
          <a:p>
            <a:r>
              <a:rPr lang="nl-NL" dirty="0"/>
              <a:t>Slottoewijzing volgt de mondiale jaarkalender</a:t>
            </a:r>
          </a:p>
          <a:p>
            <a:endParaRPr lang="nl-NL" dirty="0"/>
          </a:p>
          <a:p>
            <a:r>
              <a:rPr lang="nl-NL" dirty="0"/>
              <a:t>SHL – Slot </a:t>
            </a:r>
            <a:r>
              <a:rPr lang="nl-NL" dirty="0" err="1"/>
              <a:t>historic</a:t>
            </a:r>
            <a:r>
              <a:rPr lang="nl-NL" dirty="0"/>
              <a:t> list</a:t>
            </a:r>
          </a:p>
          <a:p>
            <a:r>
              <a:rPr lang="nl-NL" dirty="0"/>
              <a:t>SAL – Slot Allocation list</a:t>
            </a:r>
          </a:p>
          <a:p>
            <a:r>
              <a:rPr lang="nl-NL" dirty="0"/>
              <a:t>HBD – </a:t>
            </a:r>
            <a:r>
              <a:rPr lang="nl-NL" dirty="0" err="1"/>
              <a:t>Historic</a:t>
            </a:r>
            <a:r>
              <a:rPr lang="nl-NL" dirty="0"/>
              <a:t> Baseline Date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12E7A98-BABF-B8EE-283B-867C6D95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A4B4D71F-B733-B89A-DA1F-EB45A9BEB9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1560" y="1340768"/>
            <a:ext cx="252030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0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A7580-4601-97DC-BBFF-9D3AB093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Coordinatie</a:t>
            </a:r>
            <a:r>
              <a:rPr lang="nl-NL" dirty="0"/>
              <a:t> (3)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6C19DD-0EED-6678-DB50-F4B68959E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Dagelijkse slotallocatie en monitoring</a:t>
            </a:r>
          </a:p>
          <a:p>
            <a:r>
              <a:rPr lang="nl-NL" dirty="0"/>
              <a:t>Vanaf HBD tellen wijzigingen mee in de realisatie norm (zogenaamde “use-</a:t>
            </a:r>
            <a:r>
              <a:rPr lang="nl-NL" dirty="0" err="1"/>
              <a:t>it</a:t>
            </a:r>
            <a:r>
              <a:rPr lang="nl-NL" dirty="0"/>
              <a:t>-or-</a:t>
            </a:r>
            <a:r>
              <a:rPr lang="nl-NL" dirty="0" err="1"/>
              <a:t>lose</a:t>
            </a:r>
            <a:r>
              <a:rPr lang="nl-NL" dirty="0"/>
              <a:t>-</a:t>
            </a:r>
            <a:r>
              <a:rPr lang="nl-NL" dirty="0" err="1"/>
              <a:t>it</a:t>
            </a:r>
            <a:r>
              <a:rPr lang="nl-NL" dirty="0"/>
              <a:t>” percentage)</a:t>
            </a:r>
          </a:p>
          <a:p>
            <a:r>
              <a:rPr lang="nl-NL" dirty="0"/>
              <a:t>ACNL coördinatie op dagelijkse basis tijdens kantooruren. Voor sommige luchthavens staat auto coördinatie aan</a:t>
            </a:r>
          </a:p>
          <a:p>
            <a:r>
              <a:rPr lang="nl-NL" dirty="0"/>
              <a:t>24x7 web service beschikbaar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ACF60E2-22C1-24FA-F4C9-1694D4D9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997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Facts</a:t>
            </a:r>
            <a:r>
              <a:rPr lang="nl-NL" dirty="0"/>
              <a:t> Eindhoven airport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Totale aantal vliegtuigbewegingen per gebruiksjaar: 41.500</a:t>
            </a:r>
          </a:p>
          <a:p>
            <a:pPr lvl="1"/>
            <a:r>
              <a:rPr lang="nl-NL" dirty="0"/>
              <a:t>Gebruiksjaar is van 1 januari tot en met 31 december</a:t>
            </a:r>
          </a:p>
          <a:p>
            <a:endParaRPr lang="nl-NL" dirty="0"/>
          </a:p>
          <a:p>
            <a:r>
              <a:rPr lang="nl-NL" dirty="0"/>
              <a:t>Capaciteit Winterseizoen (21 weken)</a:t>
            </a:r>
          </a:p>
          <a:p>
            <a:pPr lvl="1"/>
            <a:r>
              <a:rPr lang="nl-NL" dirty="0"/>
              <a:t>W22 bestaat uit 13.370 slots</a:t>
            </a:r>
          </a:p>
          <a:p>
            <a:r>
              <a:rPr lang="nl-NL" dirty="0"/>
              <a:t>Capaciteit Zomerseizoen (31 weken):</a:t>
            </a:r>
          </a:p>
          <a:p>
            <a:pPr lvl="1"/>
            <a:r>
              <a:rPr lang="nl-NL" dirty="0"/>
              <a:t>S22 bestaat uit 26.800 slots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99% van de slots op EIN is historisch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1094-BD46-41F4-BC6F-035D6900124D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4928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0CDC9D55C4B47B10887B1723FE5DD" ma:contentTypeVersion="16" ma:contentTypeDescription="Een nieuw document maken." ma:contentTypeScope="" ma:versionID="fce4e5d1fe31e2191e36875b68ed08f7">
  <xsd:schema xmlns:xsd="http://www.w3.org/2001/XMLSchema" xmlns:xs="http://www.w3.org/2001/XMLSchema" xmlns:p="http://schemas.microsoft.com/office/2006/metadata/properties" xmlns:ns2="28d0f6cd-a247-4314-a80a-e63282e8f330" xmlns:ns3="6f65c1c6-eeab-4c13-aeec-c416ef7cdf50" targetNamespace="http://schemas.microsoft.com/office/2006/metadata/properties" ma:root="true" ma:fieldsID="98e6a3e05e7d10d9055eb315d2e3a46a" ns2:_="" ns3:_="">
    <xsd:import namespace="28d0f6cd-a247-4314-a80a-e63282e8f330"/>
    <xsd:import namespace="6f65c1c6-eeab-4c13-aeec-c416ef7cdf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0f6cd-a247-4314-a80a-e63282e8f3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aab5180a-2ced-453a-a763-3b52987b51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5c1c6-eeab-4c13-aeec-c416ef7cdf5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d11f77b-ab7f-4a58-8665-53a6fcf996df}" ma:internalName="TaxCatchAll" ma:showField="CatchAllData" ma:web="6f65c1c6-eeab-4c13-aeec-c416ef7cdf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5161C1-7D9F-4A55-9551-BA6481143112}"/>
</file>

<file path=customXml/itemProps2.xml><?xml version="1.0" encoding="utf-8"?>
<ds:datastoreItem xmlns:ds="http://schemas.openxmlformats.org/officeDocument/2006/customXml" ds:itemID="{ADDB7CC5-96BE-4606-8DDB-68ED3CFC5E89}"/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460</Words>
  <Application>Microsoft Office PowerPoint</Application>
  <PresentationFormat>Diavoorstelling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Airport Coordination Netherlands (ACNL)</vt:lpstr>
      <vt:lpstr>Onderwerpen</vt:lpstr>
      <vt:lpstr>Airport Coordination Netherlands (1)</vt:lpstr>
      <vt:lpstr>Airport Coordination Netherlands (2)</vt:lpstr>
      <vt:lpstr>Airport Coordination Netherlands (3)</vt:lpstr>
      <vt:lpstr>Coördinatie (1)</vt:lpstr>
      <vt:lpstr>Coördinatie (2)</vt:lpstr>
      <vt:lpstr>Coordinatie (3)</vt:lpstr>
      <vt:lpstr>Facts Eindhoven airport</vt:lpstr>
      <vt:lpstr>PowerPoint-presentatie</vt:lpstr>
    </vt:vector>
  </TitlesOfParts>
  <Company>Mirage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Night model – AMS Night regime</dc:title>
  <dc:creator>Joey van der Klugt</dc:creator>
  <cp:lastModifiedBy>Gijs Hartzema</cp:lastModifiedBy>
  <cp:revision>137</cp:revision>
  <dcterms:created xsi:type="dcterms:W3CDTF">2016-03-25T14:49:40Z</dcterms:created>
  <dcterms:modified xsi:type="dcterms:W3CDTF">2022-09-19T11:42:34Z</dcterms:modified>
</cp:coreProperties>
</file>